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311" r:id="rId2"/>
    <p:sldId id="257" r:id="rId3"/>
    <p:sldId id="258" r:id="rId4"/>
    <p:sldId id="259" r:id="rId5"/>
    <p:sldId id="260" r:id="rId6"/>
    <p:sldId id="336" r:id="rId7"/>
    <p:sldId id="264" r:id="rId8"/>
    <p:sldId id="414" r:id="rId9"/>
    <p:sldId id="417" r:id="rId10"/>
    <p:sldId id="418" r:id="rId11"/>
    <p:sldId id="419" r:id="rId12"/>
    <p:sldId id="422" r:id="rId13"/>
    <p:sldId id="440" r:id="rId14"/>
    <p:sldId id="420" r:id="rId15"/>
    <p:sldId id="441" r:id="rId16"/>
    <p:sldId id="446" r:id="rId17"/>
    <p:sldId id="447" r:id="rId18"/>
    <p:sldId id="286" r:id="rId19"/>
    <p:sldId id="449" r:id="rId20"/>
    <p:sldId id="450" r:id="rId21"/>
    <p:sldId id="451" r:id="rId22"/>
    <p:sldId id="432" r:id="rId23"/>
    <p:sldId id="433" r:id="rId24"/>
    <p:sldId id="434" r:id="rId25"/>
    <p:sldId id="435" r:id="rId26"/>
    <p:sldId id="436" r:id="rId27"/>
    <p:sldId id="437" r:id="rId28"/>
    <p:sldId id="457" r:id="rId29"/>
    <p:sldId id="345" r:id="rId30"/>
    <p:sldId id="458" r:id="rId31"/>
    <p:sldId id="355" r:id="rId32"/>
    <p:sldId id="454" r:id="rId33"/>
    <p:sldId id="347" r:id="rId34"/>
    <p:sldId id="356" r:id="rId35"/>
    <p:sldId id="357" r:id="rId36"/>
    <p:sldId id="444" r:id="rId37"/>
    <p:sldId id="358" r:id="rId38"/>
    <p:sldId id="361" r:id="rId39"/>
    <p:sldId id="362" r:id="rId40"/>
    <p:sldId id="466" r:id="rId41"/>
    <p:sldId id="442" r:id="rId42"/>
    <p:sldId id="366" r:id="rId43"/>
    <p:sldId id="368" r:id="rId44"/>
    <p:sldId id="369" r:id="rId45"/>
    <p:sldId id="370" r:id="rId46"/>
    <p:sldId id="371" r:id="rId47"/>
    <p:sldId id="372" r:id="rId48"/>
    <p:sldId id="376" r:id="rId49"/>
    <p:sldId id="378" r:id="rId50"/>
    <p:sldId id="465" r:id="rId51"/>
    <p:sldId id="373" r:id="rId52"/>
    <p:sldId id="379" r:id="rId53"/>
    <p:sldId id="374" r:id="rId54"/>
    <p:sldId id="411" r:id="rId55"/>
    <p:sldId id="455" r:id="rId56"/>
    <p:sldId id="453" r:id="rId57"/>
    <p:sldId id="456" r:id="rId58"/>
    <p:sldId id="310" r:id="rId59"/>
    <p:sldId id="296" r:id="rId60"/>
    <p:sldId id="463" r:id="rId61"/>
    <p:sldId id="460" r:id="rId6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zegledi" initials="LC" lastIdx="78" clrIdx="0"/>
  <p:cmAuthor id="1" name="bbeske" initials="b" lastIdx="1" clrIdx="1"/>
  <p:cmAuthor id="2" name="Marni" initials="M"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650"/>
    <a:srgbClr val="EC6302"/>
    <a:srgbClr val="3F3F39"/>
    <a:srgbClr val="23593E"/>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146" autoAdjust="0"/>
    <p:restoredTop sz="62592" autoAdjust="0"/>
  </p:normalViewPr>
  <p:slideViewPr>
    <p:cSldViewPr snapToGrid="0" snapToObjects="1">
      <p:cViewPr varScale="1">
        <p:scale>
          <a:sx n="45" d="100"/>
          <a:sy n="45" d="100"/>
        </p:scale>
        <p:origin x="1440" y="42"/>
      </p:cViewPr>
      <p:guideLst>
        <p:guide orient="horz" pos="3969"/>
        <p:guide orient="horz" pos="3006"/>
        <p:guide orient="horz" pos="3486"/>
        <p:guide pos="197"/>
      </p:guideLst>
    </p:cSldViewPr>
  </p:slid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B6F892B-6627-994E-B68D-E99C83311AB5}" type="datetimeFigureOut">
              <a:rPr lang="en-US" smtClean="0"/>
              <a:t>1/23/2020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FEF523-DFFF-3849-AB64-4EC8F28D8BCC}" type="slidenum">
              <a:rPr lang="en-US" smtClean="0"/>
              <a:t>‹#›</a:t>
            </a:fld>
            <a:endParaRPr lang="en-US"/>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118EFB9-C790-4D80-B1B9-29EC5E85A203}" type="datetimeFigureOut">
              <a:rPr lang="en-US" smtClean="0"/>
              <a:t>1/23/2020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E9E3F7-BC2C-41E2-A907-44F2C1C6798A}" type="slidenum">
              <a:rPr lang="en-US" smtClean="0"/>
              <a:t>‹#›</a:t>
            </a:fld>
            <a:endParaRPr lang="en-US"/>
          </a:p>
        </p:txBody>
      </p:sp>
    </p:spTree>
    <p:extLst>
      <p:ext uri="{BB962C8B-B14F-4D97-AF65-F5344CB8AC3E}">
        <p14:creationId xmlns:p14="http://schemas.microsoft.com/office/powerpoint/2010/main" val="26026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chievethecore.org/category/1121/observe-aligned-instruction-using-the-instructional-practice-guide-coaching-too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vimeo.com/8163386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chievethecore.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chievethecore.org/page/894/the-common-core-math-shifts-at-a-gla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achievethecore.org/page/399/introduction-to-the-math-shif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module was last updated on August 2018.</a:t>
            </a:r>
          </a:p>
          <a:p>
            <a:pPr rtl="0"/>
            <a:endParaRPr lang="en-US" sz="1200" b="1" i="0" u="none" strike="noStrike" kern="1200" dirty="0">
              <a:solidFill>
                <a:schemeClr val="tx1"/>
              </a:solidFill>
              <a:effectLst/>
              <a:latin typeface="+mn-lt"/>
              <a:ea typeface="+mn-ea"/>
              <a:cs typeface="+mn-cs"/>
            </a:endParaRP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Facilitator Note</a:t>
            </a:r>
            <a:r>
              <a:rPr lang="en-US" sz="1200" b="0" i="0" u="none" strike="noStrike" kern="1200" dirty="0">
                <a:solidFill>
                  <a:schemeClr val="tx1"/>
                </a:solidFill>
                <a:effectLst/>
                <a:latin typeface="+mn-lt"/>
                <a:ea typeface="+mn-ea"/>
                <a:cs typeface="+mn-cs"/>
              </a:rPr>
              <a:t>: This module is designed to include collaborative conversations. Ensure participants are in groups and norms (see slide #4 for sample norms) are established to facilitate conversations around instruction.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1</a:t>
            </a:fld>
            <a:endParaRPr lang="en-US"/>
          </a:p>
        </p:txBody>
      </p:sp>
    </p:spTree>
    <p:extLst>
      <p:ext uri="{BB962C8B-B14F-4D97-AF65-F5344CB8AC3E}">
        <p14:creationId xmlns:p14="http://schemas.microsoft.com/office/powerpoint/2010/main" val="1404805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132"/>
          <p:cNvSpPr>
            <a:spLocks noGrp="1" noRot="1" noChangeAspect="1" noTextEdit="1"/>
          </p:cNvSpPr>
          <p:nvPr>
            <p:ph type="sldImg" idx="2"/>
          </p:nvPr>
        </p:nvSpPr>
        <p:spPr>
          <a:ln>
            <a:headEnd/>
            <a:tailEnd/>
          </a:ln>
        </p:spPr>
      </p:sp>
      <p:sp>
        <p:nvSpPr>
          <p:cNvPr id="84995" name="Shape 133"/>
          <p:cNvSpPr txBox="1">
            <a:spLocks noGrp="1"/>
          </p:cNvSpPr>
          <p:nvPr>
            <p:ph type="body" idx="1"/>
          </p:nvPr>
        </p:nvSpPr>
        <p:spPr bwMode="auto">
          <a:xfrm>
            <a:off x="701040" y="4415790"/>
            <a:ext cx="5608320" cy="39720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285750" marR="0" lvl="0" indent="-285750" algn="l" rtl="0">
              <a:spcBef>
                <a:spcPts val="0"/>
              </a:spcBef>
              <a:spcAft>
                <a:spcPts val="0"/>
              </a:spcAft>
              <a:buClr>
                <a:srgbClr val="000000"/>
              </a:buClr>
              <a:buSzPts val="300"/>
              <a:buFont typeface="Arial"/>
              <a:buNone/>
            </a:pPr>
            <a:r>
              <a:rPr lang="en-US" sz="1400" b="1" i="0" u="none" strike="noStrike" cap="none" dirty="0">
                <a:solidFill>
                  <a:srgbClr val="000000"/>
                </a:solidFill>
                <a:latin typeface="Calibri"/>
                <a:ea typeface="Calibri"/>
                <a:cs typeface="Calibri"/>
                <a:sym typeface="Calibri"/>
              </a:rPr>
              <a:t>Big Idea:</a:t>
            </a:r>
            <a:endParaRPr lang="en-US" sz="1400" b="1" u="none" dirty="0"/>
          </a:p>
          <a:p>
            <a:pPr marL="285750" marR="0" lvl="0" indent="-273050" algn="l" rtl="0">
              <a:spcBef>
                <a:spcPts val="0"/>
              </a:spcBef>
              <a:spcAft>
                <a:spcPts val="0"/>
              </a:spcAft>
              <a:buClr>
                <a:srgbClr val="000000"/>
              </a:buClr>
              <a:buSzPts val="1200"/>
              <a:buFont typeface="Calibri"/>
              <a:buChar char="•"/>
            </a:pPr>
            <a:r>
              <a:rPr lang="en-US" sz="1400" b="0" i="0" u="none" strike="noStrike" cap="none" dirty="0">
                <a:solidFill>
                  <a:srgbClr val="000000"/>
                </a:solidFill>
                <a:latin typeface="Calibri"/>
                <a:ea typeface="Calibri"/>
                <a:cs typeface="Calibri"/>
                <a:sym typeface="Calibri"/>
              </a:rPr>
              <a:t>The purpose of this slide is to cite evidence upon which the Standards were based/written, </a:t>
            </a:r>
            <a:r>
              <a:rPr lang="en-US" sz="1400" b="0" i="0" u="none" strike="noStrike" cap="none" dirty="0">
                <a:solidFill>
                  <a:schemeClr val="dk1"/>
                </a:solidFill>
                <a:latin typeface="Calibri"/>
                <a:ea typeface="Calibri"/>
                <a:cs typeface="Calibri"/>
                <a:sym typeface="Calibri"/>
              </a:rPr>
              <a:t>verifying that </a:t>
            </a:r>
            <a:r>
              <a:rPr lang="en-US" sz="1400" b="0" i="0" u="none" strike="noStrike" cap="none" dirty="0">
                <a:solidFill>
                  <a:srgbClr val="000000"/>
                </a:solidFill>
                <a:latin typeface="Calibri"/>
                <a:ea typeface="Calibri"/>
                <a:cs typeface="Calibri"/>
                <a:sym typeface="Calibri"/>
              </a:rPr>
              <a:t>narrowing the scope of content and going deeper with the math has proven to be effective.</a:t>
            </a:r>
            <a:endParaRPr lang="en-US" sz="1400" b="0" i="0" u="none" strike="noStrike" cap="none" dirty="0">
              <a:solidFill>
                <a:schemeClr val="tx1"/>
              </a:solidFill>
              <a:latin typeface="Arial" charset="0"/>
              <a:ea typeface="ＭＳ Ｐゴシック" pitchFamily="34" charset="-128"/>
              <a:cs typeface="+mn-cs"/>
              <a:sym typeface="Calibri"/>
            </a:endParaRPr>
          </a:p>
          <a:p>
            <a:pPr marL="12700" marR="0" lvl="0" indent="0" algn="l" rtl="0">
              <a:spcBef>
                <a:spcPts val="0"/>
              </a:spcBef>
              <a:spcAft>
                <a:spcPts val="0"/>
              </a:spcAft>
              <a:buClr>
                <a:srgbClr val="000000"/>
              </a:buClr>
              <a:buSzPts val="1200"/>
              <a:buFont typeface="Calibri"/>
              <a:buNone/>
            </a:pPr>
            <a:endParaRPr lang="en-US" sz="1400" b="0" i="0" u="none" strike="noStrike" cap="none" dirty="0">
              <a:solidFill>
                <a:schemeClr val="tx1"/>
              </a:solidFill>
              <a:latin typeface="Arial" charset="0"/>
              <a:ea typeface="ＭＳ Ｐゴシック" pitchFamily="34" charset="-128"/>
              <a:cs typeface="+mn-cs"/>
              <a:sym typeface="Calibri"/>
            </a:endParaRPr>
          </a:p>
          <a:p>
            <a:pPr marL="12700" marR="0" lvl="0" indent="0" algn="l" rtl="0">
              <a:spcBef>
                <a:spcPts val="0"/>
              </a:spcBef>
              <a:spcAft>
                <a:spcPts val="0"/>
              </a:spcAft>
              <a:buClr>
                <a:srgbClr val="000000"/>
              </a:buClr>
              <a:buSzPts val="1200"/>
              <a:buFont typeface="Calibri"/>
              <a:buNone/>
            </a:pPr>
            <a:r>
              <a:rPr lang="en-US" sz="1400" b="1" i="0" u="none" strike="noStrike" cap="none" dirty="0">
                <a:solidFill>
                  <a:schemeClr val="dk1"/>
                </a:solidFill>
                <a:latin typeface="Calibri"/>
                <a:ea typeface="Calibri"/>
                <a:cs typeface="Calibri"/>
                <a:sym typeface="Calibri"/>
              </a:rPr>
              <a:t>Details:</a:t>
            </a:r>
            <a:endParaRPr lang="en-US" sz="1400" b="1" u="none"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Many math teachers in the U.S. can relate to a “mile wide, inch deep” curriculum where instruction feels rushed.  Prior to CCSSM, teachers might even realize that students don’t have a solid understanding and move on anyway, due to the pressure to cover everything.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The Trends in International Math and Science Study (TIMSS) not only ranks assessment performance of many industrialized nations, but also analyzes the education systems of those countries.  It showed that curriculum in the U.S. “covers” far more topics than those countries that significantly outperform us. In fact, the TIMSS study revealed that in grade 4, high scoring Hong Kong covered only 52% of the topics assessed in TIMSS. However, the U.S., on average, covered 83%. In the U.S. we have been covering more topics with the net result of learning less about them.</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Interestingly, the slogan on the Singapore Ministry of Education’s website is “Teach less, learn more.”  By focusing curriculum and instruction, teachers have the opportunity to support students in the development of strong foundations that pay off as they progress through more complex math concepts.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Read quote from bottom of slide.   The TIMSS study is just one example.</a:t>
            </a:r>
            <a:endParaRPr lang="en-US" sz="1400" dirty="0"/>
          </a:p>
          <a:p>
            <a:pPr marL="0" indent="0" eaLnBrk="1" hangingPunct="1">
              <a:spcBef>
                <a:spcPct val="0"/>
              </a:spcBef>
              <a:buFontTx/>
              <a:buNone/>
            </a:pPr>
            <a:endParaRPr lang="en-US" sz="1400" dirty="0"/>
          </a:p>
        </p:txBody>
      </p:sp>
      <p:sp>
        <p:nvSpPr>
          <p:cNvPr id="84996" name="Shape 134"/>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163"/>
          <p:cNvSpPr>
            <a:spLocks noGrp="1" noRot="1" noChangeAspect="1" noTextEdit="1"/>
          </p:cNvSpPr>
          <p:nvPr>
            <p:ph type="sldImg" idx="2"/>
          </p:nvPr>
        </p:nvSpPr>
        <p:spPr>
          <a:ln>
            <a:headEnd/>
            <a:tailEnd/>
          </a:ln>
        </p:spPr>
      </p:sp>
      <p:sp>
        <p:nvSpPr>
          <p:cNvPr id="90115" name="Shape 164"/>
          <p:cNvSpPr txBox="1">
            <a:spLocks noGrp="1"/>
          </p:cNvSpPr>
          <p:nvPr>
            <p:ph type="body" idx="1"/>
          </p:nvPr>
        </p:nvSpPr>
        <p:spPr bwMode="auto">
          <a:xfrm>
            <a:off x="701040" y="4415790"/>
            <a:ext cx="5608320" cy="28948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rtl="0">
              <a:spcBef>
                <a:spcPts val="0"/>
              </a:spcBef>
              <a:spcAft>
                <a:spcPts val="0"/>
              </a:spcAft>
              <a:buClr>
                <a:srgbClr val="000000"/>
              </a:buClr>
              <a:buSzPts val="300"/>
              <a:buFont typeface="Calibri"/>
              <a:buNone/>
            </a:pPr>
            <a:r>
              <a:rPr lang="en-US" sz="1400" b="1" i="0" u="none" strike="noStrike" cap="none" dirty="0">
                <a:solidFill>
                  <a:srgbClr val="000000"/>
                </a:solidFill>
                <a:latin typeface="Calibri"/>
                <a:ea typeface="Calibri"/>
                <a:cs typeface="Calibri"/>
                <a:sym typeface="Calibri"/>
              </a:rPr>
              <a:t>Big Idea:</a:t>
            </a:r>
            <a:endParaRPr lang="en-US" sz="1400" b="1" u="none" dirty="0"/>
          </a:p>
          <a:p>
            <a:pPr marL="171450" marR="0" lvl="0" indent="-171450" algn="l" rtl="0">
              <a:lnSpc>
                <a:spcPct val="100000"/>
              </a:lnSpc>
              <a:spcBef>
                <a:spcPts val="0"/>
              </a:spcBef>
              <a:spcAft>
                <a:spcPts val="0"/>
              </a:spcAft>
              <a:buClr>
                <a:schemeClr val="dk1"/>
              </a:buClr>
              <a:buSzPts val="1200"/>
              <a:buFont typeface="Arial"/>
              <a:buChar char="•"/>
            </a:pPr>
            <a:r>
              <a:rPr lang="en-US" sz="1400" b="0" i="0" u="none" strike="noStrike" cap="none" dirty="0">
                <a:solidFill>
                  <a:schemeClr val="dk1"/>
                </a:solidFill>
                <a:latin typeface="Calibri"/>
                <a:ea typeface="Calibri"/>
                <a:cs typeface="Calibri"/>
                <a:sym typeface="Calibri"/>
              </a:rPr>
              <a:t>The purpose of this slide is to define the areas of focus/major work for K-8.</a:t>
            </a:r>
            <a:endParaRPr lang="en-US" sz="1400" dirty="0"/>
          </a:p>
          <a:p>
            <a:pPr marL="0" marR="0" lvl="0" indent="0" algn="l" rtl="0">
              <a:spcBef>
                <a:spcPts val="0"/>
              </a:spcBef>
              <a:spcAft>
                <a:spcPts val="0"/>
              </a:spcAft>
              <a:buClr>
                <a:schemeClr val="dk1"/>
              </a:buClr>
              <a:buSzPts val="1200"/>
              <a:buFont typeface="Calibri"/>
              <a:buNone/>
            </a:pPr>
            <a:endParaRPr lang="en-US" sz="14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300"/>
              <a:buFont typeface="Calibri"/>
              <a:buNone/>
            </a:pPr>
            <a:r>
              <a:rPr lang="en-US" sz="1400" b="1" i="0" u="none" strike="noStrike" cap="none" dirty="0">
                <a:solidFill>
                  <a:srgbClr val="000000"/>
                </a:solidFill>
                <a:latin typeface="Calibri"/>
                <a:ea typeface="Calibri"/>
                <a:cs typeface="Calibri"/>
                <a:sym typeface="Calibri"/>
              </a:rPr>
              <a:t>Details:</a:t>
            </a:r>
            <a:endParaRPr lang="en-US" sz="1400" b="1" u="none" dirty="0"/>
          </a:p>
          <a:p>
            <a:pPr marL="171450" marR="0" lvl="0" indent="-171450" algn="l" rtl="0">
              <a:spcBef>
                <a:spcPts val="0"/>
              </a:spcBef>
              <a:spcAft>
                <a:spcPts val="0"/>
              </a:spcAft>
              <a:buClr>
                <a:schemeClr val="dk1"/>
              </a:buClr>
              <a:buSzPts val="1200"/>
              <a:buFont typeface="Arial"/>
              <a:buChar char="•"/>
            </a:pPr>
            <a:r>
              <a:rPr lang="en-US" sz="1400" b="0" i="0" u="none" strike="noStrike" cap="none" dirty="0">
                <a:solidFill>
                  <a:schemeClr val="dk1"/>
                </a:solidFill>
                <a:latin typeface="Calibri"/>
                <a:ea typeface="Calibri"/>
                <a:cs typeface="Calibri"/>
                <a:sym typeface="Calibri"/>
              </a:rPr>
              <a:t>This chart shows what the major focus areas are for K-8 math.  There is purpose behind the areas of focus, they are not just random. </a:t>
            </a:r>
            <a:endParaRPr lang="en-US" sz="1400" dirty="0"/>
          </a:p>
          <a:p>
            <a:pPr marL="171450" marR="0" lvl="0" indent="-171450" algn="l" rtl="0">
              <a:spcBef>
                <a:spcPts val="0"/>
              </a:spcBef>
              <a:spcAft>
                <a:spcPts val="0"/>
              </a:spcAft>
              <a:buClr>
                <a:schemeClr val="dk1"/>
              </a:buClr>
              <a:buSzPts val="1200"/>
              <a:buFont typeface="Arial"/>
              <a:buChar char="•"/>
            </a:pPr>
            <a:r>
              <a:rPr lang="en-US" sz="1400" b="0" i="0" u="none" strike="noStrike" cap="none" dirty="0">
                <a:solidFill>
                  <a:schemeClr val="dk1"/>
                </a:solidFill>
                <a:latin typeface="Calibri"/>
                <a:ea typeface="Calibri"/>
                <a:cs typeface="Calibri"/>
                <a:sym typeface="Calibri"/>
              </a:rPr>
              <a:t>These are the concepts which demand the most time, attention, and energy throughout the school year. It is through focus in these key areas in K-8 that students will be best be prepared for further studies of math in HS and, consequently, college and career ready.</a:t>
            </a:r>
            <a:endParaRPr lang="en-US" sz="1400" dirty="0"/>
          </a:p>
          <a:p>
            <a:pPr marL="171450" marR="0" lvl="0" indent="-171450" algn="l" rtl="0">
              <a:spcBef>
                <a:spcPts val="0"/>
              </a:spcBef>
              <a:spcAft>
                <a:spcPts val="0"/>
              </a:spcAft>
              <a:buClr>
                <a:schemeClr val="dk1"/>
              </a:buClr>
              <a:buSzPts val="1200"/>
              <a:buFont typeface="Arial"/>
              <a:buChar char="•"/>
            </a:pPr>
            <a:r>
              <a:rPr lang="en-US" sz="1400" b="0" i="0" u="none" strike="noStrike" cap="none" dirty="0">
                <a:solidFill>
                  <a:schemeClr val="dk1"/>
                </a:solidFill>
                <a:latin typeface="Calibri"/>
                <a:ea typeface="Calibri"/>
                <a:cs typeface="Calibri"/>
                <a:sym typeface="Calibri"/>
              </a:rPr>
              <a:t>It is important to note that these are not topics to be checked off a list during an isolated unit of instruction, but rather these priority areas will be present throughout the school year through rich instructional experiences.  </a:t>
            </a:r>
            <a:endParaRPr lang="en-US" sz="1400" dirty="0"/>
          </a:p>
          <a:p>
            <a:pPr marL="171450" marR="0" lvl="0" indent="-1714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Note that concepts, skills, and problem solving are focus areas in K-5, not just the skills and procedures of the operations.</a:t>
            </a:r>
            <a:endParaRPr lang="en-US" sz="1400" dirty="0"/>
          </a:p>
          <a:p>
            <a:pPr marL="0" indent="0" eaLnBrk="1" hangingPunct="1">
              <a:spcBef>
                <a:spcPct val="0"/>
              </a:spcBef>
              <a:buFontTx/>
              <a:buNone/>
            </a:pPr>
            <a:endParaRPr lang="en-US" sz="1400" dirty="0"/>
          </a:p>
        </p:txBody>
      </p:sp>
      <p:sp>
        <p:nvSpPr>
          <p:cNvPr id="90116" name="Shape 165"/>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Big Idea:  </a:t>
            </a:r>
            <a:endParaRPr lang="en-US" b="1" u="none"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This slide directs participants to the “Focus by Grade Level” documents, which detail the major work of each grade K-8.</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Details:</a:t>
            </a:r>
            <a:endParaRPr lang="en-US" b="1" u="none"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In each grade, there are explicit</a:t>
            </a:r>
            <a:r>
              <a:rPr lang="en-US" baseline="0" dirty="0"/>
              <a:t> expectations about how to focus. </a:t>
            </a:r>
            <a:r>
              <a:rPr lang="en-US" dirty="0"/>
              <a:t>The Focus by Grade Level documents make visible the intended focus and coherence of the subject matter by identifying the major work (focus) and the supporting and additional work (coherence within and across grades).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This is the focus</a:t>
            </a:r>
            <a:r>
              <a:rPr lang="en-US" i="1" dirty="0"/>
              <a:t> </a:t>
            </a:r>
            <a:r>
              <a:rPr lang="en-US" dirty="0"/>
              <a:t>chart for sixth grade.  The green boxes represent the major work of the grade, the blue are the clusters that support the major work of the grade, and the yellow are the additional clusters. The majority of time throughout the school year should be spent on the major work in each grade.  </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Teachers can access these “Focus by Grade Level” documents to see the emphasis assigned to each of the content clusters of their grade level.  </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Note that “Supporting” and “Additional” clusters are not “Nice to Know” concepts.  ALL of the standards are important, but these emphasis labels help a teacher know what is most important, which ideas support a deep conceptual understanding of the most important ideas, and which are setting the groundwork for future math concepts.</a:t>
            </a:r>
            <a:endParaRPr lang="en-US" dirty="0"/>
          </a:p>
          <a:p>
            <a:pPr marL="628650" marR="0" lvl="1" indent="-177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For instance, as illustrated here in 6</a:t>
            </a:r>
            <a:r>
              <a:rPr lang="en-US" sz="1200" b="0" i="0" u="none" strike="noStrike" cap="none" baseline="30000" dirty="0">
                <a:solidFill>
                  <a:schemeClr val="dk1"/>
                </a:solidFill>
                <a:latin typeface="+mn-lt"/>
                <a:ea typeface="Calibri"/>
                <a:cs typeface="Calibri"/>
                <a:sym typeface="Calibri"/>
              </a:rPr>
              <a:t>th</a:t>
            </a:r>
            <a:r>
              <a:rPr lang="en-US" sz="1200" b="0" i="0" u="none" strike="noStrike" cap="none" dirty="0">
                <a:solidFill>
                  <a:schemeClr val="dk1"/>
                </a:solidFill>
                <a:latin typeface="+mn-lt"/>
                <a:ea typeface="Calibri"/>
                <a:cs typeface="Calibri"/>
                <a:sym typeface="Calibri"/>
              </a:rPr>
              <a:t> grade, the cluster 6.G.A is “Supporting” because it can be used to reinforce the ideas in 6.NS.A (area, surface area and volume problems involve multiplication and division, so a teacher could have students finding areas of rectangles with fractional side lengths, for instance), and 6.EE.B (students could write an equation for the area of a rectangle, where the area is known and one side length is known, and solve the equation for the other side length).</a:t>
            </a:r>
            <a:endParaRPr lang="en-US" dirty="0"/>
          </a:p>
          <a:p>
            <a:pPr marL="628650" marR="0" lvl="1" indent="-177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Cluster 6.SP.A, “Develop understanding of statistical variability,” which  lays the groundwork for students’ study of statistics concepts in 7</a:t>
            </a:r>
            <a:r>
              <a:rPr lang="en-US" sz="1200" b="0" i="0" u="none" strike="noStrike" cap="none" baseline="30000" dirty="0">
                <a:solidFill>
                  <a:schemeClr val="dk1"/>
                </a:solidFill>
                <a:latin typeface="+mn-lt"/>
                <a:ea typeface="Calibri"/>
                <a:cs typeface="Calibri"/>
                <a:sym typeface="Calibri"/>
              </a:rPr>
              <a:t>th</a:t>
            </a:r>
            <a:r>
              <a:rPr lang="en-US" sz="1200" b="0" i="0" u="none" strike="noStrike" cap="none" dirty="0">
                <a:solidFill>
                  <a:schemeClr val="dk1"/>
                </a:solidFill>
                <a:latin typeface="+mn-lt"/>
                <a:ea typeface="Calibri"/>
                <a:cs typeface="Calibri"/>
                <a:sym typeface="Calibri"/>
              </a:rPr>
              <a:t> and 8</a:t>
            </a:r>
            <a:r>
              <a:rPr lang="en-US" sz="1200" b="0" i="0" u="none" strike="noStrike" cap="none" baseline="30000" dirty="0">
                <a:solidFill>
                  <a:schemeClr val="dk1"/>
                </a:solidFill>
                <a:latin typeface="+mn-lt"/>
                <a:ea typeface="Calibri"/>
                <a:cs typeface="Calibri"/>
                <a:sym typeface="Calibri"/>
              </a:rPr>
              <a:t>th</a:t>
            </a:r>
            <a:r>
              <a:rPr lang="en-US" sz="1200" b="0" i="0" u="none" strike="noStrike" cap="none" dirty="0">
                <a:solidFill>
                  <a:schemeClr val="dk1"/>
                </a:solidFill>
                <a:latin typeface="+mn-lt"/>
                <a:ea typeface="Calibri"/>
                <a:cs typeface="Calibri"/>
                <a:sym typeface="Calibri"/>
              </a:rPr>
              <a:t> grade, as well as in high school.</a:t>
            </a:r>
            <a:endParaRPr lang="en-US" dirty="0"/>
          </a:p>
          <a:p>
            <a:pPr marL="171450" marR="0" lvl="0" indent="-17145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mn-lt"/>
                <a:ea typeface="Calibri"/>
                <a:cs typeface="Calibri"/>
                <a:sym typeface="Calibri"/>
              </a:rPr>
              <a:t>The shifts aren’t going to happen just because we have a great set of standards, teachers have to internalize it and use it.</a:t>
            </a:r>
            <a:endParaRPr lang="en-US" dirty="0"/>
          </a:p>
          <a:p>
            <a:pPr marL="628650" marR="0" lvl="1" indent="-177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mn-lt"/>
                <a:ea typeface="Calibri"/>
                <a:cs typeface="Calibri"/>
                <a:sym typeface="Calibri"/>
              </a:rPr>
              <a:t>For instance, the recommendation is to spend 65% to 85% of time on the major work of the grade. Teachers need to make decisions about how to spend time during the school year to achieve this.</a:t>
            </a:r>
            <a:endParaRPr lang="en-US" dirty="0"/>
          </a:p>
          <a:p>
            <a:pPr marL="0" marR="0" lvl="0" indent="0" algn="l" rtl="0">
              <a:spcBef>
                <a:spcPts val="0"/>
              </a:spcBef>
              <a:spcAft>
                <a:spcPts val="0"/>
              </a:spcAft>
              <a:buClr>
                <a:schemeClr val="dk1"/>
              </a:buClr>
              <a:buSzPts val="1200"/>
              <a:buFont typeface="Arial"/>
              <a:buNone/>
            </a:pPr>
            <a:endParaRPr lang="en-US" sz="1200" b="1" i="0" u="sng"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1" i="0" u="sng" strike="noStrike" cap="none" dirty="0">
                <a:solidFill>
                  <a:schemeClr val="dk1"/>
                </a:solidFill>
                <a:latin typeface="+mn-lt"/>
                <a:ea typeface="Calibri"/>
                <a:cs typeface="Calibri"/>
                <a:sym typeface="Calibri"/>
              </a:rPr>
              <a:t>Background Knowledge:  </a:t>
            </a:r>
            <a:endParaRPr lang="en-US" b="1" u="sng" dirty="0"/>
          </a:p>
          <a:p>
            <a:pPr marL="457200" marR="0" lvl="0" indent="-304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Participants should have easy access to this document; it should be included in handouts and can be found at </a:t>
            </a:r>
            <a:r>
              <a:rPr lang="en-US" sz="1200" b="1" i="0" u="sng" strike="noStrike" cap="none" dirty="0">
                <a:solidFill>
                  <a:srgbClr val="002060"/>
                </a:solidFill>
                <a:latin typeface="+mn-lt"/>
                <a:ea typeface="Calibri"/>
                <a:cs typeface="Calibri"/>
                <a:sym typeface="Calibri"/>
              </a:rPr>
              <a:t>www.achievethecore.org/focus.</a:t>
            </a:r>
            <a:r>
              <a:rPr lang="en-US" sz="1200" b="0" i="0" u="none" strike="noStrike" cap="none" dirty="0">
                <a:solidFill>
                  <a:srgbClr val="002060"/>
                </a:solidFill>
                <a:latin typeface="+mn-lt"/>
                <a:ea typeface="Calibri"/>
                <a:cs typeface="Calibri"/>
                <a:sym typeface="Calibri"/>
              </a:rPr>
              <a:t> There is a </a:t>
            </a:r>
            <a:r>
              <a:rPr lang="en-US" dirty="0" err="1"/>
              <a:t>A</a:t>
            </a:r>
            <a:r>
              <a:rPr lang="en-US" dirty="0"/>
              <a:t> PDF file of this document for each grade, and one that includes all the K-8 Focus documents </a:t>
            </a:r>
          </a:p>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{These designations</a:t>
            </a:r>
            <a:r>
              <a:rPr lang="en-US" baseline="0" dirty="0"/>
              <a:t> are used by PARCC and Smarter Balanced in their test blueprints (although Smarter Balanced doesn’t distinguish between supporting and additional work).}</a:t>
            </a:r>
            <a:endParaRPr lang="en-US" b="1" u="sng" dirty="0">
              <a:solidFill>
                <a:srgbClr val="002060"/>
              </a:solidFill>
            </a:endParaRPr>
          </a:p>
          <a:p>
            <a:pPr marL="457200" marR="0" lvl="0" indent="-304800" algn="l" rtl="0">
              <a:spcBef>
                <a:spcPts val="0"/>
              </a:spcBef>
              <a:spcAft>
                <a:spcPts val="0"/>
              </a:spcAft>
              <a:buClr>
                <a:srgbClr val="000000"/>
              </a:buClr>
              <a:buSzPts val="1200"/>
              <a:buFont typeface="Arial"/>
              <a:buChar char="●"/>
            </a:pPr>
            <a:r>
              <a:rPr lang="en-US" sz="1200" b="0" i="0" u="none" strike="noStrike" cap="none" dirty="0">
                <a:solidFill>
                  <a:schemeClr val="dk1"/>
                </a:solidFill>
                <a:latin typeface="+mn-lt"/>
                <a:ea typeface="Calibri"/>
                <a:cs typeface="Calibri"/>
                <a:sym typeface="Calibri"/>
              </a:rPr>
              <a:t>Note that the Model Content Frameworks (which include the high school cluster emphases) can be found here: </a:t>
            </a:r>
            <a:r>
              <a:rPr lang="en-US" sz="1200" b="0" i="0" u="sng" strike="noStrike" cap="none" dirty="0">
                <a:solidFill>
                  <a:srgbClr val="FF0000"/>
                </a:solidFill>
                <a:latin typeface="+mn-lt"/>
                <a:ea typeface="Calibri"/>
                <a:cs typeface="Calibri"/>
                <a:sym typeface="Calibri"/>
              </a:rPr>
              <a:t>http://www.parcconline.org/sites/parcc/files/PARCCMCFMathematicsNovember2012V3_FINAL.pdf</a:t>
            </a:r>
            <a:endParaRPr lang="en-US" u="sng"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12</a:t>
            </a:fld>
            <a:endParaRPr lang="en-US"/>
          </a:p>
        </p:txBody>
      </p:sp>
    </p:spTree>
    <p:extLst>
      <p:ext uri="{BB962C8B-B14F-4D97-AF65-F5344CB8AC3E}">
        <p14:creationId xmlns:p14="http://schemas.microsoft.com/office/powerpoint/2010/main" val="312494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Big Idea:   </a:t>
            </a:r>
            <a:endParaRPr lang="en-US" b="1" u="none"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This slide shows how students progress towards algebra by focusing on the major work of each grade. </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200" b="1" i="0" u="none" strike="noStrike" cap="none" dirty="0">
                <a:solidFill>
                  <a:schemeClr val="dk1"/>
                </a:solidFill>
                <a:latin typeface="+mn-lt"/>
                <a:ea typeface="Calibri"/>
                <a:cs typeface="Calibri"/>
                <a:sym typeface="Calibri"/>
              </a:rPr>
              <a:t>Details:</a:t>
            </a:r>
            <a:endParaRPr lang="en-US" b="1" u="none"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This shows the reverse side of the “Focus  by Grade Level” document, with a one-page look at the major work of each grade, K-8.</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This chart</a:t>
            </a:r>
            <a:r>
              <a:rPr lang="en-US" baseline="0" dirty="0"/>
              <a:t> shows an important subset of the major work of each grade in Kindergarten – Grade 8.  It is the progression that leads toward middle-school algebra. Materials should give especially careful treatment to these clusters and their interconnections.  </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Note that this table does not list ALL content of K-8, but just the major clusters for each grade, the focus of each grade.  </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If you eliminate or minimize one part of this chart there is a negative impact on students as they move forward. </a:t>
            </a:r>
            <a:endParaRPr lang="en-US" dirty="0"/>
          </a:p>
          <a:p>
            <a:pPr marL="171450" marR="0" lvl="0" indent="-17145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mn-lt"/>
                <a:ea typeface="Calibri"/>
                <a:cs typeface="Calibri"/>
                <a:sym typeface="Calibri"/>
              </a:rPr>
              <a:t>This chart allows teachers to see their role in preparing students for algebra. </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High school teachers will see that much of the content of previous first year courses (Algebra 1 or Math I) have shifted to grades 6, 7, and 8, preparing students for a more abstract and structural focus, rather than a procedural focus, in high school math courses.</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Background Knowledge:    </a:t>
            </a:r>
            <a:endParaRPr lang="en-US" b="1" u="none"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The K-8 progression is very well designed to create a cohesive learning experience for all students that prepares them for success in high school math courses.  Each grade level holds a crucial role in the development of the requisite knowledge.  </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0631DD7B-7359-4D3A-9DB4-B12399EF66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headEnd/>
            <a:tailEnd/>
          </a:ln>
        </p:spPr>
      </p:sp>
      <p:sp>
        <p:nvSpPr>
          <p:cNvPr id="77827" name="Notes Placeholder 2"/>
          <p:cNvSpPr txBox="1">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marL="0" indent="0">
              <a:buFont typeface="Arial" panose="020B0604020202020204" pitchFamily="34" charset="0"/>
              <a:buNone/>
            </a:pPr>
            <a:r>
              <a:rPr lang="en-US" b="1" dirty="0"/>
              <a:t>Big Idea:</a:t>
            </a:r>
          </a:p>
          <a:p>
            <a:pPr marL="171450" indent="-171450">
              <a:buFont typeface="Arial" panose="020B0604020202020204" pitchFamily="34" charset="0"/>
              <a:buChar char="•"/>
            </a:pPr>
            <a:r>
              <a:rPr lang="en-US" dirty="0"/>
              <a:t>This slide shows how, in high school, focus is more about seeing the structure that ties different topics together.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Details: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High School, there are not clusters designated as major work.  So, focus takes on a slightly different approach.</a:t>
            </a:r>
          </a:p>
          <a:p>
            <a:pPr marL="174708" indent="-174708">
              <a:buFont typeface="Arial" panose="020B0604020202020204" pitchFamily="34" charset="0"/>
              <a:buChar char="•"/>
            </a:pPr>
            <a:r>
              <a:rPr lang="en-US" dirty="0"/>
              <a:t>For example, if students see that the distance formula and the trig identity sin^2(t) +cos^2(t) = 1 are both manifestations of the Pythagorean theorem, they have an understanding that helps them reconstruct these formulas rather than memorize them. The CCSS high school standards in the Algebra and Function categories are arranged under headings like “Seeing Structure in Expressions” and “Building Functions” in order to help teachers and curriculum developers see this coherence.</a:t>
            </a:r>
          </a:p>
          <a:p>
            <a:pPr marL="174708" indent="-174708">
              <a:buFont typeface="Arial" panose="020B0604020202020204" pitchFamily="34" charset="0"/>
              <a:buChar char="•"/>
            </a:pPr>
            <a:r>
              <a:rPr lang="en-US" dirty="0"/>
              <a:t>In high school, the shifts of focus and coherence are very closely related.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Big Idea:   </a:t>
            </a:r>
            <a:endParaRPr lang="en-US" b="1" u="none"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To help understand the areas of content focus in high school, we can look at the “Widely Applicable Prerequisites” – the HS math content clusters that are applicable to the greatest number of college majors and post-high school career options.  K-8 math prepares students for high school math, and high school math prepares them for college and career.</a:t>
            </a:r>
            <a:endParaRPr lang="en-US" dirty="0"/>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Details:</a:t>
            </a:r>
            <a:endParaRPr lang="en-US" b="1" u="none" dirty="0"/>
          </a:p>
          <a:p>
            <a:pPr marL="171450" marR="0" lvl="0" indent="-171450" algn="l" rtl="0">
              <a:lnSpc>
                <a:spcPct val="100000"/>
              </a:lnSpc>
              <a:spcBef>
                <a:spcPts val="0"/>
              </a:spcBef>
              <a:spcAft>
                <a:spcPts val="0"/>
              </a:spcAft>
              <a:buClr>
                <a:schemeClr val="dk1"/>
              </a:buClr>
              <a:buSzPts val="1200"/>
              <a:buFont typeface="Arial"/>
              <a:buChar char="•"/>
            </a:pPr>
            <a:r>
              <a:rPr lang="en-US" sz="1200" b="0" i="1" u="none" strike="noStrike" cap="none" dirty="0">
                <a:solidFill>
                  <a:schemeClr val="dk1"/>
                </a:solidFill>
                <a:latin typeface="+mn-lt"/>
                <a:ea typeface="Calibri"/>
                <a:cs typeface="Calibri"/>
                <a:sym typeface="Calibri"/>
              </a:rPr>
              <a:t>“</a:t>
            </a:r>
            <a:r>
              <a:rPr lang="en-US" sz="1200" b="0" i="0" u="none" strike="noStrike" cap="none" dirty="0">
                <a:solidFill>
                  <a:schemeClr val="dk1"/>
                </a:solidFill>
                <a:latin typeface="+mn-lt"/>
                <a:ea typeface="Calibri"/>
                <a:cs typeface="Calibri"/>
                <a:sym typeface="Calibri"/>
              </a:rPr>
              <a:t>Focus in high school is important in order to prepare students for college and careers.  National surveys have repeatedly concluded that post-secondary instructors value greater mastery of a smaller set of prerequisites over shallow exposure to a wide variety of topics, so that students can build on what they know and apply what they know to solve substantial problems.  A college-ready curriculum should devote the majority of students’ time to building the particular knowledge and skills that are most important as prerequisites for a wide range of college majors, post-secondary programs, and careers.” (Publishers Criteria p. 3)</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This table is NOT a comprehensive list of all math content needed for students to be college-ready, but rather provides a framework for the content of focus in HS curricula.</a:t>
            </a:r>
            <a:endParaRPr lang="en-US"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Point out the right hand column:  Much of the major work of middle school remains a focus in high school, as the concepts of proportional relationships, functions, geometric measurement, statistics and probability, and rational number arithmetic are also consider widely applicable prerequisites.</a:t>
            </a:r>
            <a:endParaRPr lang="en-US" dirty="0"/>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200" b="1" i="0" u="none" strike="noStrike" cap="none" dirty="0">
                <a:solidFill>
                  <a:schemeClr val="dk1"/>
                </a:solidFill>
                <a:latin typeface="+mn-lt"/>
                <a:ea typeface="Calibri"/>
                <a:cs typeface="Calibri"/>
                <a:sym typeface="Calibri"/>
              </a:rPr>
              <a:t>Background Knowledge: </a:t>
            </a:r>
            <a:endParaRPr lang="en-US" b="1" i="0" u="none"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This table is an excerpt from the publisher’s criteria for HS:  http://www.corestandards.org/assets/Math_Publishers_Criteria_HS_Spring%202013_FINAL.pdf</a:t>
            </a:r>
            <a:endParaRPr lang="en-US"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15</a:t>
            </a:fld>
            <a:endParaRPr lang="en-US"/>
          </a:p>
        </p:txBody>
      </p:sp>
    </p:spTree>
    <p:extLst>
      <p:ext uri="{BB962C8B-B14F-4D97-AF65-F5344CB8AC3E}">
        <p14:creationId xmlns:p14="http://schemas.microsoft.com/office/powerpoint/2010/main" val="4035613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Big Idea:</a:t>
            </a:r>
            <a:endParaRPr lang="en-US" b="1" u="none"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mn-lt"/>
                <a:ea typeface="Calibri"/>
                <a:cs typeface="Calibri"/>
                <a:sym typeface="Calibri"/>
              </a:rPr>
              <a:t>Coherence helps math make sense.</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285750" marR="0" lvl="0" indent="-28575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Details:</a:t>
            </a:r>
            <a:endParaRPr lang="en-US" b="1" u="none" dirty="0"/>
          </a:p>
          <a:p>
            <a:pPr marL="457200" marR="0" lvl="0" indent="-279400" algn="l" rtl="0">
              <a:spcBef>
                <a:spcPts val="0"/>
              </a:spcBef>
              <a:spcAft>
                <a:spcPts val="0"/>
              </a:spcAft>
              <a:buClr>
                <a:schemeClr val="dk1"/>
              </a:buClr>
              <a:buSzPts val="800"/>
              <a:buFont typeface="Arial"/>
              <a:buChar char="●"/>
            </a:pPr>
            <a:r>
              <a:rPr lang="en-US" sz="1200" b="0" i="0" u="none" strike="noStrike" cap="none" dirty="0">
                <a:solidFill>
                  <a:schemeClr val="dk1"/>
                </a:solidFill>
                <a:latin typeface="+mn-lt"/>
                <a:ea typeface="Calibri"/>
                <a:cs typeface="Calibri"/>
                <a:sym typeface="Calibri"/>
              </a:rPr>
              <a:t>In the second Shift, coherence, we take advantage of focus to actually pay attention to sense-making in math. Just like focus, there are two elements of coherence- coherence across grades and coherence that links to major works within a grade</a:t>
            </a:r>
            <a:endParaRPr lang="en-US" dirty="0"/>
          </a:p>
          <a:p>
            <a:pPr marL="457200" marR="0" lvl="0" indent="-279400" algn="l" rtl="0">
              <a:spcBef>
                <a:spcPts val="0"/>
              </a:spcBef>
              <a:spcAft>
                <a:spcPts val="0"/>
              </a:spcAft>
              <a:buClr>
                <a:schemeClr val="dk1"/>
              </a:buClr>
              <a:buSzPts val="800"/>
              <a:buFont typeface="Arial"/>
              <a:buChar char="●"/>
            </a:pPr>
            <a:r>
              <a:rPr lang="en-US" sz="1200" b="0" i="0" u="none" strike="noStrike" cap="none" dirty="0">
                <a:solidFill>
                  <a:schemeClr val="dk1"/>
                </a:solidFill>
                <a:latin typeface="+mn-lt"/>
                <a:ea typeface="Calibri"/>
                <a:cs typeface="Calibri"/>
                <a:sym typeface="Calibri"/>
              </a:rPr>
              <a:t>The standards themselves and therefore any resulting curriculum and instruction, should build on major concepts within a given school year as well as major concepts from previous years.</a:t>
            </a:r>
            <a:endParaRPr lang="en-US" dirty="0"/>
          </a:p>
          <a:p>
            <a:pPr marL="457200" marR="0" lvl="0" indent="-279400" algn="l" rtl="0">
              <a:spcBef>
                <a:spcPts val="0"/>
              </a:spcBef>
              <a:spcAft>
                <a:spcPts val="0"/>
              </a:spcAft>
              <a:buClr>
                <a:schemeClr val="dk1"/>
              </a:buClr>
              <a:buSzPts val="800"/>
              <a:buFont typeface="Arial"/>
              <a:buChar char="●"/>
            </a:pPr>
            <a:r>
              <a:rPr lang="en-US" sz="1200" b="0" i="0" u="none" strike="noStrike" cap="none" dirty="0">
                <a:solidFill>
                  <a:schemeClr val="dk1"/>
                </a:solidFill>
                <a:latin typeface="+mn-lt"/>
                <a:ea typeface="Calibri"/>
                <a:cs typeface="Calibri"/>
                <a:sym typeface="Calibri"/>
              </a:rPr>
              <a:t>Coherence speaks to the idea that math does not consist of a list of isolated topics.</a:t>
            </a:r>
            <a:endParaRPr lang="en-US" dirty="0"/>
          </a:p>
          <a:p>
            <a:pPr marL="457200" marR="0" lvl="0" indent="-279400" algn="l" rtl="0">
              <a:spcBef>
                <a:spcPts val="0"/>
              </a:spcBef>
              <a:spcAft>
                <a:spcPts val="0"/>
              </a:spcAft>
              <a:buClr>
                <a:schemeClr val="dk1"/>
              </a:buClr>
              <a:buSzPts val="800"/>
              <a:buFont typeface="Arial"/>
              <a:buChar char="●"/>
            </a:pPr>
            <a:r>
              <a:rPr lang="en-US" sz="1200" b="0" i="0" u="none" strike="noStrike" cap="none" dirty="0">
                <a:solidFill>
                  <a:schemeClr val="dk1"/>
                </a:solidFill>
                <a:latin typeface="+mn-lt"/>
                <a:ea typeface="Calibri"/>
                <a:cs typeface="Calibri"/>
                <a:sym typeface="Calibri"/>
              </a:rPr>
              <a:t>The Standards themselves, and therefore any resulting curriculum and instruction, should build on major concepts within a given school year as well as major concepts from previous school years.  </a:t>
            </a:r>
            <a:endParaRPr lang="en-US" dirty="0"/>
          </a:p>
          <a:p>
            <a:pPr marL="457200" marR="0" lvl="0" indent="-279400" algn="l" rtl="0">
              <a:spcBef>
                <a:spcPts val="0"/>
              </a:spcBef>
              <a:spcAft>
                <a:spcPts val="0"/>
              </a:spcAft>
              <a:buClr>
                <a:schemeClr val="dk1"/>
              </a:buClr>
              <a:buSzPts val="800"/>
              <a:buFont typeface="Arial"/>
              <a:buChar char="●"/>
            </a:pPr>
            <a:r>
              <a:rPr lang="en-US" sz="1200" b="0" i="0" u="none" strike="noStrike" cap="none" dirty="0">
                <a:solidFill>
                  <a:schemeClr val="dk1"/>
                </a:solidFill>
                <a:latin typeface="+mn-lt"/>
                <a:ea typeface="Calibri"/>
                <a:cs typeface="Calibri"/>
                <a:sym typeface="Calibri"/>
              </a:rPr>
              <a:t>There was a time when some math curricula spends as much as 25% of the instructional school year on reviewing and re-teaching previous grade level expectations – not as an extension – but rather as a re-teaching because many students have very little command of critical concepts.   </a:t>
            </a:r>
            <a:endParaRPr lang="en-US" dirty="0"/>
          </a:p>
          <a:p>
            <a:pPr marL="457200" marR="0" lvl="0" indent="-279400" algn="l" rtl="0">
              <a:spcBef>
                <a:spcPts val="0"/>
              </a:spcBef>
              <a:spcAft>
                <a:spcPts val="0"/>
              </a:spcAft>
              <a:buClr>
                <a:schemeClr val="dk1"/>
              </a:buClr>
              <a:buSzPts val="800"/>
              <a:buFont typeface="Arial"/>
              <a:buChar char="●"/>
            </a:pPr>
            <a:r>
              <a:rPr lang="en-US" sz="1200" b="0" i="0" u="none" strike="noStrike" cap="none" dirty="0">
                <a:solidFill>
                  <a:schemeClr val="dk1"/>
                </a:solidFill>
                <a:latin typeface="+mn-lt"/>
                <a:ea typeface="Calibri"/>
                <a:cs typeface="Calibri"/>
                <a:sym typeface="Calibri"/>
              </a:rPr>
              <a:t>Just as there are two ways to look at focus, there are two elements of coherence: The coherence across grades and the coherence that links topics to the major work of the grade.</a:t>
            </a:r>
            <a:endParaRPr lang="en-US" dirty="0"/>
          </a:p>
          <a:p>
            <a:pPr marL="457200" marR="0" lvl="0" indent="-30480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HS standards have coherence in their connection to middle school standards. </a:t>
            </a:r>
            <a:endParaRPr lang="en-US" dirty="0"/>
          </a:p>
          <a:p>
            <a:pPr marL="457200" marR="0" lvl="0" indent="-279400" algn="l" rtl="0">
              <a:spcBef>
                <a:spcPts val="0"/>
              </a:spcBef>
              <a:spcAft>
                <a:spcPts val="0"/>
              </a:spcAft>
              <a:buClr>
                <a:schemeClr val="dk1"/>
              </a:buClr>
              <a:buSzPts val="800"/>
              <a:buFont typeface="Arial"/>
              <a:buChar char="●"/>
            </a:pPr>
            <a:r>
              <a:rPr lang="en-US" sz="1200" b="0" i="0" u="none" strike="noStrike" cap="none" dirty="0">
                <a:solidFill>
                  <a:schemeClr val="dk1"/>
                </a:solidFill>
                <a:latin typeface="+mn-lt"/>
                <a:ea typeface="Calibri"/>
                <a:cs typeface="Calibri"/>
                <a:sym typeface="Calibri"/>
              </a:rPr>
              <a:t>If you zoom out of the high school standards and view them as a whole, you can view larger ideas providing both coherence and focus.</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300"/>
              <a:buFont typeface="Arial"/>
              <a:buNone/>
            </a:pPr>
            <a:r>
              <a:rPr lang="en-US" sz="1200" b="1" i="0" u="none" strike="noStrike" cap="none" dirty="0">
                <a:solidFill>
                  <a:schemeClr val="dk1"/>
                </a:solidFill>
                <a:latin typeface="+mn-lt"/>
                <a:ea typeface="Calibri"/>
                <a:cs typeface="Calibri"/>
                <a:sym typeface="Calibri"/>
              </a:rPr>
              <a:t>Background Knowledge:</a:t>
            </a:r>
          </a:p>
          <a:p>
            <a:pPr marL="0" marR="0" lvl="0" indent="0" algn="l" rtl="0">
              <a:lnSpc>
                <a:spcPct val="100000"/>
              </a:lnSpc>
              <a:spcBef>
                <a:spcPts val="0"/>
              </a:spcBef>
              <a:spcAft>
                <a:spcPts val="0"/>
              </a:spcAft>
              <a:buClr>
                <a:srgbClr val="000000"/>
              </a:buClr>
              <a:buSzPts val="300"/>
              <a:buFont typeface="Arial"/>
              <a:buNone/>
            </a:pPr>
            <a:r>
              <a:rPr lang="en-US" sz="1200" b="0" i="0" u="none" strike="noStrike" cap="none" dirty="0">
                <a:solidFill>
                  <a:schemeClr val="dk1"/>
                </a:solidFill>
                <a:latin typeface="+mn-lt"/>
                <a:sym typeface="Calibri"/>
              </a:rPr>
              <a:t>The Coherence Map is a great tool to see how the standards connect across and within grades. www.achievethecore.org/coherence-map. </a:t>
            </a:r>
          </a:p>
          <a:p>
            <a:pPr marL="0" marR="0" lvl="0" indent="0" algn="l" rtl="0">
              <a:lnSpc>
                <a:spcPct val="100000"/>
              </a:lnSpc>
              <a:spcBef>
                <a:spcPts val="0"/>
              </a:spcBef>
              <a:spcAft>
                <a:spcPts val="0"/>
              </a:spcAft>
              <a:buClr>
                <a:srgbClr val="000000"/>
              </a:buClr>
              <a:buSzPts val="300"/>
              <a:buFont typeface="Arial"/>
              <a:buNone/>
            </a:pPr>
            <a:endParaRPr lang="en-US"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16</a:t>
            </a:fld>
            <a:endParaRPr lang="en-US"/>
          </a:p>
        </p:txBody>
      </p:sp>
    </p:spTree>
    <p:extLst>
      <p:ext uri="{BB962C8B-B14F-4D97-AF65-F5344CB8AC3E}">
        <p14:creationId xmlns:p14="http://schemas.microsoft.com/office/powerpoint/2010/main" val="69067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Big Idea:</a:t>
            </a:r>
            <a:endParaRPr lang="en-US" b="1" u="none" dirty="0"/>
          </a:p>
          <a:p>
            <a:pPr marL="171450" marR="0" lvl="0" indent="-120650"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mn-lt"/>
                <a:ea typeface="Calibri"/>
                <a:cs typeface="Calibri"/>
                <a:sym typeface="Calibri"/>
              </a:rPr>
              <a:t>The progression of algebra is illustrated within the OA domain.</a:t>
            </a:r>
          </a:p>
          <a:p>
            <a:pPr marL="50800" marR="0" lvl="0" indent="0" algn="l" rtl="0">
              <a:spcBef>
                <a:spcPts val="0"/>
              </a:spcBef>
              <a:spcAft>
                <a:spcPts val="0"/>
              </a:spcAft>
              <a:buClr>
                <a:schemeClr val="dk1"/>
              </a:buClr>
              <a:buSzPts val="1000"/>
              <a:buFont typeface="Calibri"/>
              <a:buNone/>
            </a:pPr>
            <a:endParaRPr lang="en-US" dirty="0"/>
          </a:p>
          <a:p>
            <a:pPr marL="0" marR="0" lvl="0" indent="0" algn="l" rtl="0">
              <a:spcBef>
                <a:spcPts val="0"/>
              </a:spcBef>
              <a:spcAft>
                <a:spcPts val="0"/>
              </a:spcAft>
              <a:buClr>
                <a:schemeClr val="dk1"/>
              </a:buClr>
              <a:buSzPts val="1200"/>
              <a:buFont typeface="Arial"/>
              <a:buNone/>
            </a:pPr>
            <a:r>
              <a:rPr lang="en-US" sz="1200" b="1" i="0" u="none" strike="noStrike" cap="none" dirty="0">
                <a:solidFill>
                  <a:schemeClr val="dk1"/>
                </a:solidFill>
                <a:latin typeface="+mn-lt"/>
                <a:ea typeface="Calibri"/>
                <a:cs typeface="Calibri"/>
                <a:sym typeface="Calibri"/>
              </a:rPr>
              <a:t>Details:</a:t>
            </a:r>
            <a:endParaRPr lang="en-US" b="1" u="none" dirty="0"/>
          </a:p>
          <a:p>
            <a:pPr marL="285750" marR="0" lvl="0" indent="-222250" algn="l" rtl="0">
              <a:spcBef>
                <a:spcPts val="0"/>
              </a:spcBef>
              <a:spcAft>
                <a:spcPts val="0"/>
              </a:spcAft>
              <a:buClr>
                <a:schemeClr val="dk1"/>
              </a:buClr>
              <a:buSzPts val="800"/>
              <a:buFont typeface="Calibri"/>
              <a:buChar char="•"/>
            </a:pPr>
            <a:r>
              <a:rPr lang="en-US" sz="1200" b="0" i="0" u="none" strike="noStrike" cap="none" dirty="0">
                <a:solidFill>
                  <a:schemeClr val="dk1"/>
                </a:solidFill>
                <a:latin typeface="+mn-lt"/>
                <a:ea typeface="Calibri"/>
                <a:cs typeface="Calibri"/>
                <a:sym typeface="Calibri"/>
              </a:rPr>
              <a:t>Algebra begins in 6.EE.3 in its cleanest sense. Here is a clear illustration of the design of the standards.</a:t>
            </a:r>
            <a:endParaRPr lang="en-US" dirty="0"/>
          </a:p>
          <a:p>
            <a:pPr marL="285750" marR="0" lvl="0" indent="-247650" algn="l" rtl="0">
              <a:spcBef>
                <a:spcPts val="0"/>
              </a:spcBef>
              <a:spcAft>
                <a:spcPts val="0"/>
              </a:spcAft>
              <a:buClr>
                <a:schemeClr val="dk1"/>
              </a:buClr>
              <a:buSzPts val="1000"/>
              <a:buFont typeface="Arial"/>
              <a:buChar char="•"/>
            </a:pPr>
            <a:r>
              <a:rPr lang="en-US" sz="1200" b="0" i="0" u="none" strike="noStrike" cap="none" dirty="0">
                <a:solidFill>
                  <a:schemeClr val="dk1"/>
                </a:solidFill>
                <a:latin typeface="+mn-lt"/>
                <a:ea typeface="Calibri"/>
                <a:cs typeface="Calibri"/>
                <a:sym typeface="Calibri"/>
              </a:rPr>
              <a:t>6.EE.3 is applying the properties of operations to algebraic expressions. As we work our way backwards we can see that students develop an understanding of each property and build upon it at the next grade level to prepare their work with algebra in the 6th grade.</a:t>
            </a:r>
            <a:endParaRPr lang="en-US" dirty="0"/>
          </a:p>
          <a:p>
            <a:pPr marL="285750" marR="0" lvl="0" indent="-247650" algn="l" rtl="0">
              <a:spcBef>
                <a:spcPts val="0"/>
              </a:spcBef>
              <a:spcAft>
                <a:spcPts val="0"/>
              </a:spcAft>
              <a:buClr>
                <a:schemeClr val="dk1"/>
              </a:buClr>
              <a:buSzPts val="1000"/>
              <a:buFont typeface="Arial"/>
              <a:buChar char="•"/>
            </a:pPr>
            <a:r>
              <a:rPr lang="en-US" sz="1200" b="0" i="0" u="none" strike="noStrike" cap="none" dirty="0">
                <a:solidFill>
                  <a:schemeClr val="dk1"/>
                </a:solidFill>
                <a:latin typeface="+mn-lt"/>
                <a:ea typeface="Calibri"/>
                <a:cs typeface="Calibri"/>
                <a:sym typeface="Calibri"/>
              </a:rPr>
              <a:t>Note the domains of OA and EE progresses to algebra from 1</a:t>
            </a:r>
            <a:r>
              <a:rPr lang="en-US" sz="1200" b="0" i="0" u="none" strike="noStrike" cap="none" baseline="30000" dirty="0">
                <a:solidFill>
                  <a:schemeClr val="dk1"/>
                </a:solidFill>
                <a:latin typeface="+mn-lt"/>
                <a:ea typeface="Calibri"/>
                <a:cs typeface="Calibri"/>
                <a:sym typeface="Calibri"/>
              </a:rPr>
              <a:t>st</a:t>
            </a:r>
            <a:r>
              <a:rPr lang="en-US" sz="1200" b="0" i="0" u="none" strike="noStrike" cap="none" dirty="0">
                <a:solidFill>
                  <a:schemeClr val="dk1"/>
                </a:solidFill>
                <a:latin typeface="+mn-lt"/>
                <a:ea typeface="Calibri"/>
                <a:cs typeface="Calibri"/>
                <a:sym typeface="Calibri"/>
              </a:rPr>
              <a:t> through 6</a:t>
            </a:r>
            <a:r>
              <a:rPr lang="en-US" sz="1200" b="0" i="0" u="none" strike="noStrike" cap="none" baseline="30000" dirty="0">
                <a:solidFill>
                  <a:schemeClr val="dk1"/>
                </a:solidFill>
                <a:latin typeface="+mn-lt"/>
                <a:ea typeface="Calibri"/>
                <a:cs typeface="Calibri"/>
                <a:sym typeface="Calibri"/>
              </a:rPr>
              <a:t>th</a:t>
            </a:r>
            <a:r>
              <a:rPr lang="en-US" sz="1200" b="0" i="0" u="none" strike="noStrike" cap="none" dirty="0">
                <a:solidFill>
                  <a:schemeClr val="dk1"/>
                </a:solidFill>
                <a:latin typeface="+mn-lt"/>
                <a:ea typeface="Calibri"/>
                <a:cs typeface="Calibri"/>
                <a:sym typeface="Calibri"/>
              </a:rPr>
              <a:t> grades, there is a coherence of properties of operations and a picture of how knowledge progresses through grades.</a:t>
            </a:r>
          </a:p>
          <a:p>
            <a:pPr marL="748345" lvl="1" indent="-291145">
              <a:buSzPct val="25000"/>
              <a:buFont typeface="Arial" pitchFamily="34" charset="0"/>
              <a:buChar char="•"/>
              <a:defRPr/>
            </a:pPr>
            <a:r>
              <a:rPr lang="en-US" sz="1200" dirty="0">
                <a:solidFill>
                  <a:schemeClr val="dk1"/>
                </a:solidFill>
              </a:rPr>
              <a:t>In grade 1, students apply properties of operations as strategies to add and subtract, including the Commutative and Associative Properties of addition.</a:t>
            </a:r>
          </a:p>
          <a:p>
            <a:pPr marL="748345" lvl="1" indent="-291145">
              <a:buSzPct val="25000"/>
              <a:buFont typeface="Arial" pitchFamily="34" charset="0"/>
              <a:buChar char="•"/>
              <a:defRPr/>
            </a:pPr>
            <a:r>
              <a:rPr lang="en-US" sz="1200" dirty="0">
                <a:solidFill>
                  <a:schemeClr val="dk1"/>
                </a:solidFill>
              </a:rPr>
              <a:t>In grade 3, students apply properties of operations as strategies to multiply and divide, including the Commutative and Associative Properties of multiplication and the Distributive Property.</a:t>
            </a:r>
          </a:p>
          <a:p>
            <a:pPr marL="748345" lvl="1" indent="-291145">
              <a:buSzPct val="25000"/>
              <a:buFont typeface="Arial" pitchFamily="34" charset="0"/>
              <a:buChar char="•"/>
              <a:defRPr/>
            </a:pPr>
            <a:r>
              <a:rPr lang="en-US" sz="1200" dirty="0">
                <a:solidFill>
                  <a:schemeClr val="dk1"/>
                </a:solidFill>
              </a:rPr>
              <a:t>In 5</a:t>
            </a:r>
            <a:r>
              <a:rPr lang="en-US" sz="1200" baseline="30000" dirty="0">
                <a:solidFill>
                  <a:schemeClr val="dk1"/>
                </a:solidFill>
              </a:rPr>
              <a:t>th</a:t>
            </a:r>
            <a:r>
              <a:rPr lang="en-US" sz="1200" dirty="0">
                <a:solidFill>
                  <a:schemeClr val="dk1"/>
                </a:solidFill>
              </a:rPr>
              <a:t> grade, students are writing simple expressions that record calculations with numbers and interpret numerical expressions </a:t>
            </a:r>
            <a:r>
              <a:rPr lang="en-US" sz="1200" i="1" dirty="0">
                <a:solidFill>
                  <a:schemeClr val="dk1"/>
                </a:solidFill>
              </a:rPr>
              <a:t>without</a:t>
            </a:r>
            <a:r>
              <a:rPr lang="en-US" sz="1200" dirty="0">
                <a:solidFill>
                  <a:schemeClr val="dk1"/>
                </a:solidFill>
              </a:rPr>
              <a:t> solving them.</a:t>
            </a:r>
          </a:p>
          <a:p>
            <a:pPr marL="748345" lvl="1" indent="-291145">
              <a:buSzPct val="25000"/>
              <a:buFont typeface="Arial" pitchFamily="34" charset="0"/>
              <a:buChar char="•"/>
              <a:defRPr/>
            </a:pPr>
            <a:r>
              <a:rPr lang="en-US" sz="1200" dirty="0">
                <a:solidFill>
                  <a:schemeClr val="dk1"/>
                </a:solidFill>
              </a:rPr>
              <a:t>Finally, in 6</a:t>
            </a:r>
            <a:r>
              <a:rPr lang="en-US" sz="1200" baseline="30000" dirty="0">
                <a:solidFill>
                  <a:schemeClr val="dk1"/>
                </a:solidFill>
              </a:rPr>
              <a:t>th</a:t>
            </a:r>
            <a:r>
              <a:rPr lang="en-US" sz="1200" dirty="0">
                <a:solidFill>
                  <a:schemeClr val="dk1"/>
                </a:solidFill>
              </a:rPr>
              <a:t> grade, students are applying the properties of operations (which they started working with in 1</a:t>
            </a:r>
            <a:r>
              <a:rPr lang="en-US" sz="1200" baseline="30000" dirty="0">
                <a:solidFill>
                  <a:schemeClr val="dk1"/>
                </a:solidFill>
              </a:rPr>
              <a:t>st</a:t>
            </a:r>
            <a:r>
              <a:rPr lang="en-US" sz="1200" dirty="0">
                <a:solidFill>
                  <a:schemeClr val="dk1"/>
                </a:solidFill>
              </a:rPr>
              <a:t> grade) to generate equivalent expressions.</a:t>
            </a:r>
            <a:endParaRPr lang="x-none" sz="1600" dirty="0">
              <a:solidFill>
                <a:schemeClr val="dk1"/>
              </a:solidFill>
            </a:endParaRPr>
          </a:p>
          <a:p>
            <a:pPr marL="742950" marR="0" lvl="1" indent="-247650" algn="l" rtl="0">
              <a:spcBef>
                <a:spcPts val="0"/>
              </a:spcBef>
              <a:spcAft>
                <a:spcPts val="0"/>
              </a:spcAft>
              <a:buClr>
                <a:schemeClr val="dk1"/>
              </a:buClr>
              <a:buSzPts val="1000"/>
              <a:buFont typeface="Arial"/>
              <a:buChar char="•"/>
            </a:pPr>
            <a:endParaRPr lang="en-US" dirty="0"/>
          </a:p>
          <a:p>
            <a:pPr marL="285750" marR="0" lvl="0" indent="-247650" algn="l" rtl="0">
              <a:spcBef>
                <a:spcPts val="0"/>
              </a:spcBef>
              <a:spcAft>
                <a:spcPts val="0"/>
              </a:spcAft>
              <a:buClr>
                <a:schemeClr val="dk1"/>
              </a:buClr>
              <a:buSzPts val="1000"/>
              <a:buFont typeface="Arial"/>
              <a:buChar char="•"/>
            </a:pPr>
            <a:r>
              <a:rPr lang="en-US" sz="1200" b="0" i="0" u="none" strike="noStrike" cap="none" dirty="0">
                <a:solidFill>
                  <a:schemeClr val="dk1"/>
                </a:solidFill>
                <a:latin typeface="+mn-lt"/>
                <a:ea typeface="Calibri"/>
                <a:cs typeface="Calibri"/>
                <a:sym typeface="Calibri"/>
              </a:rPr>
              <a:t>Consider giving participants time to discuss what they see and what this means. </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Background Knowledge:</a:t>
            </a:r>
            <a:endParaRPr lang="en-US" b="1" u="none" dirty="0"/>
          </a:p>
          <a:p>
            <a:pPr marL="457200" marR="0" lvl="0" indent="-279400" algn="l" rtl="0">
              <a:spcBef>
                <a:spcPts val="0"/>
              </a:spcBef>
              <a:spcAft>
                <a:spcPts val="0"/>
              </a:spcAft>
              <a:buClr>
                <a:srgbClr val="000000"/>
              </a:buClr>
              <a:buSzPts val="800"/>
              <a:buFont typeface="Arial"/>
              <a:buChar char="●"/>
            </a:pPr>
            <a:r>
              <a:rPr lang="en-US" sz="1200" b="0" i="0" u="none" strike="noStrike" cap="none" dirty="0">
                <a:solidFill>
                  <a:schemeClr val="dk1"/>
                </a:solidFill>
                <a:latin typeface="+mn-lt"/>
                <a:ea typeface="Calibri"/>
                <a:cs typeface="Calibri"/>
                <a:sym typeface="Calibri"/>
              </a:rPr>
              <a:t>The standards were originally built as a backward staircase taking what students need to know and be able to do for college and career and scaffold back to their work in middle school and elementary. </a:t>
            </a:r>
            <a:endParaRPr lang="en-US"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17</a:t>
            </a:fld>
            <a:endParaRPr lang="en-US"/>
          </a:p>
        </p:txBody>
      </p:sp>
    </p:spTree>
    <p:extLst>
      <p:ext uri="{BB962C8B-B14F-4D97-AF65-F5344CB8AC3E}">
        <p14:creationId xmlns:p14="http://schemas.microsoft.com/office/powerpoint/2010/main" val="296923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Big Idea:</a:t>
            </a:r>
            <a:r>
              <a:rPr lang="en-US" sz="1200" b="1" i="0" u="none" strike="noStrike" cap="none"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Supporting standards are in service of major work of the grade.</a:t>
            </a:r>
            <a:endParaRPr dirty="0"/>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Details:</a:t>
            </a:r>
            <a:endParaRPr b="1" u="none" dirty="0"/>
          </a:p>
          <a:p>
            <a:pPr marL="171450" marR="0" lvl="0" indent="-171450" algn="l" rtl="0">
              <a:spcBef>
                <a:spcPts val="0"/>
              </a:spcBef>
              <a:spcAft>
                <a:spcPts val="0"/>
              </a:spcAft>
              <a:buClr>
                <a:schemeClr val="dk1"/>
              </a:buClr>
              <a:buSzPts val="3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We are now going to look at coherence within grades.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Instead of bar charts being “yet another thing to cover,” detracting from focus, t</a:t>
            </a:r>
            <a:r>
              <a:rPr lang="en-US" sz="1200" b="0" i="0" u="none" strike="noStrike" cap="none" dirty="0">
                <a:solidFill>
                  <a:srgbClr val="000000"/>
                </a:solidFill>
                <a:latin typeface="Calibri"/>
                <a:ea typeface="Calibri"/>
                <a:cs typeface="Calibri"/>
                <a:sym typeface="Calibri"/>
              </a:rPr>
              <a:t>he standard is telling you how to “aim” bar charts back around to the major work of the grade. </a:t>
            </a:r>
            <a:r>
              <a:rPr lang="en-US" sz="1200" b="0" i="0" u="none" strike="noStrike" cap="none" dirty="0">
                <a:solidFill>
                  <a:schemeClr val="dk1"/>
                </a:solidFill>
                <a:latin typeface="Calibri"/>
                <a:ea typeface="Calibri"/>
                <a:cs typeface="Calibri"/>
                <a:sym typeface="Calibri"/>
              </a:rPr>
              <a:t>These connections are explicit in the standards. While in the past picture or bar graphs might have been distinct things to be assessed, now they connect to the major work of the grade.</a:t>
            </a:r>
            <a:endParaRPr dirty="0"/>
          </a:p>
          <a:p>
            <a:pPr marL="171450" marR="0" lvl="0" indent="-952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Calibri"/>
                <a:ea typeface="Calibri"/>
                <a:cs typeface="Calibri"/>
                <a:sym typeface="Calibri"/>
              </a:rPr>
              <a:t>Background Knowledge:</a:t>
            </a:r>
            <a:endParaRPr b="1" u="none" dirty="0"/>
          </a:p>
          <a:p>
            <a:pPr marL="0" marR="0" lvl="0" indent="0" algn="l" rtl="0">
              <a:spcBef>
                <a:spcPts val="0"/>
              </a:spcBef>
              <a:spcAft>
                <a:spcPts val="0"/>
              </a:spcAft>
              <a:buClr>
                <a:schemeClr val="dk1"/>
              </a:buClr>
              <a:buSzPts val="300"/>
              <a:buFont typeface="Arial"/>
              <a:buNone/>
            </a:pPr>
            <a:r>
              <a:rPr lang="en-US" sz="1200" b="0" i="0" u="none" strike="noStrike" cap="none" dirty="0">
                <a:solidFill>
                  <a:schemeClr val="dk1"/>
                </a:solidFill>
                <a:latin typeface="Calibri"/>
                <a:ea typeface="Calibri"/>
                <a:cs typeface="Calibri"/>
                <a:sym typeface="Calibri"/>
              </a:rPr>
              <a:t>The standard listed above is an example of coherence within the grade level. </a:t>
            </a:r>
            <a:endParaRPr dirty="0"/>
          </a:p>
          <a:p>
            <a:pPr marL="0" marR="0" lvl="0" indent="0" algn="l" rtl="0">
              <a:spcBef>
                <a:spcPts val="0"/>
              </a:spcBef>
              <a:spcAft>
                <a:spcPts val="0"/>
              </a:spcAft>
              <a:buClr>
                <a:schemeClr val="dk1"/>
              </a:buClr>
              <a:buSzPts val="300"/>
              <a:buFont typeface="Arial"/>
              <a:buNone/>
            </a:pPr>
            <a:r>
              <a:rPr lang="en-US" sz="1200" b="0" i="0" u="none" strike="noStrike" cap="none" dirty="0">
                <a:solidFill>
                  <a:schemeClr val="dk1"/>
                </a:solidFill>
                <a:latin typeface="Calibri"/>
                <a:ea typeface="Calibri"/>
                <a:cs typeface="Calibri"/>
                <a:sym typeface="Calibri"/>
              </a:rPr>
              <a:t>The MD standard listed in the slide is supporting work of the grade level which coherently connects, in the highlighted portion, the connection to the major work of third grade. </a:t>
            </a:r>
            <a:endParaRPr dirty="0"/>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522" name="Google Shape;522;p3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5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Big Idea</a:t>
            </a:r>
            <a:endParaRPr lang="en-US" b="1" u="none"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Supporting standards are in service of major work of the grade.</a:t>
            </a:r>
            <a:endParaRPr lang="en-US" sz="1200" b="0" i="0" u="none" strike="noStrike" cap="none" dirty="0">
              <a:solidFill>
                <a:schemeClr val="tx1"/>
              </a:solidFill>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tx1"/>
              </a:solidFill>
              <a:latin typeface="+mn-lt"/>
              <a:ea typeface="+mn-ea"/>
              <a:cs typeface="+mn-cs"/>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latin typeface="+mn-lt"/>
                <a:ea typeface="Calibri"/>
                <a:cs typeface="Calibri"/>
                <a:sym typeface="Calibri"/>
              </a:rPr>
              <a:t>Details:</a:t>
            </a:r>
            <a:endParaRPr lang="en-US" b="1" u="none"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Instead of statistics being “yet another thing to cover,” detracting from focus, this 8</a:t>
            </a:r>
            <a:r>
              <a:rPr lang="en-US" sz="1200" b="0" i="0" u="none" strike="noStrike" cap="none" baseline="30000" dirty="0">
                <a:solidFill>
                  <a:schemeClr val="dk1"/>
                </a:solidFill>
                <a:latin typeface="+mn-lt"/>
                <a:ea typeface="Calibri"/>
                <a:cs typeface="Calibri"/>
                <a:sym typeface="Calibri"/>
              </a:rPr>
              <a:t>th</a:t>
            </a:r>
            <a:r>
              <a:rPr lang="en-US" sz="1200" b="0" i="0" u="none" strike="noStrike" cap="none" dirty="0">
                <a:solidFill>
                  <a:schemeClr val="dk1"/>
                </a:solidFill>
                <a:latin typeface="+mn-lt"/>
                <a:ea typeface="Calibri"/>
                <a:cs typeface="Calibri"/>
                <a:sym typeface="Calibri"/>
              </a:rPr>
              <a:t> grade standard tells you how to link working with bivariate data to the major work of the grade, linear algebra and functions.</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1" i="0" u="none" strike="noStrike" cap="none" dirty="0">
                <a:solidFill>
                  <a:schemeClr val="dk1"/>
                </a:solidFill>
                <a:latin typeface="+mn-lt"/>
                <a:ea typeface="Calibri"/>
                <a:cs typeface="Calibri"/>
                <a:sym typeface="Calibri"/>
              </a:rPr>
              <a:t>Background Knowledge:</a:t>
            </a:r>
            <a:endParaRPr lang="en-US" b="1" u="none" dirty="0"/>
          </a:p>
          <a:p>
            <a:pPr marL="0" marR="0" lvl="0" indent="0" algn="l" rtl="0">
              <a:spcBef>
                <a:spcPts val="0"/>
              </a:spcBef>
              <a:spcAft>
                <a:spcPts val="0"/>
              </a:spcAft>
              <a:buClr>
                <a:schemeClr val="dk1"/>
              </a:buClr>
              <a:buSzPts val="300"/>
              <a:buFont typeface="Arial"/>
              <a:buNone/>
            </a:pPr>
            <a:r>
              <a:rPr lang="en-US" sz="1200" b="0" i="0" u="none" strike="noStrike" cap="none" dirty="0">
                <a:solidFill>
                  <a:schemeClr val="dk1"/>
                </a:solidFill>
                <a:latin typeface="+mn-lt"/>
                <a:ea typeface="Calibri"/>
                <a:cs typeface="Calibri"/>
                <a:sym typeface="Calibri"/>
              </a:rPr>
              <a:t>8</a:t>
            </a:r>
            <a:r>
              <a:rPr lang="en-US" sz="1200" b="0" i="0" u="none" strike="noStrike" cap="none" baseline="30000" dirty="0">
                <a:solidFill>
                  <a:schemeClr val="dk1"/>
                </a:solidFill>
                <a:latin typeface="+mn-lt"/>
                <a:ea typeface="Calibri"/>
                <a:cs typeface="Calibri"/>
                <a:sym typeface="Calibri"/>
              </a:rPr>
              <a:t>th</a:t>
            </a:r>
            <a:r>
              <a:rPr lang="en-US" sz="1200" b="0" i="0" u="none" strike="noStrike" cap="none" dirty="0">
                <a:solidFill>
                  <a:schemeClr val="dk1"/>
                </a:solidFill>
                <a:latin typeface="+mn-lt"/>
                <a:ea typeface="Calibri"/>
                <a:cs typeface="Calibri"/>
                <a:sym typeface="Calibri"/>
              </a:rPr>
              <a:t> grade SP is supporting work in grade 8, while linearity is major work.  </a:t>
            </a:r>
            <a:endParaRPr lang="en-US" dirty="0"/>
          </a:p>
          <a:p>
            <a:pPr marL="0" marR="0" lvl="0" indent="0" algn="l" rtl="0">
              <a:spcBef>
                <a:spcPts val="0"/>
              </a:spcBef>
              <a:spcAft>
                <a:spcPts val="0"/>
              </a:spcAft>
              <a:buClr>
                <a:schemeClr val="dk1"/>
              </a:buClr>
              <a:buSzPts val="300"/>
              <a:buFont typeface="Arial"/>
              <a:buNone/>
            </a:pPr>
            <a:r>
              <a:rPr lang="en-US" sz="1200" b="0" i="0" u="none" strike="noStrike" cap="none" dirty="0">
                <a:solidFill>
                  <a:schemeClr val="dk1"/>
                </a:solidFill>
                <a:latin typeface="+mn-lt"/>
                <a:ea typeface="Calibri"/>
                <a:cs typeface="Calibri"/>
                <a:sym typeface="Calibri"/>
              </a:rPr>
              <a:t>This is coherence within the grade level between one domain to a specific focus cluster/topic.</a:t>
            </a:r>
            <a:endParaRPr lang="en-US"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19</a:t>
            </a:fld>
            <a:endParaRPr lang="en-US"/>
          </a:p>
        </p:txBody>
      </p:sp>
    </p:spTree>
    <p:extLst>
      <p:ext uri="{BB962C8B-B14F-4D97-AF65-F5344CB8AC3E}">
        <p14:creationId xmlns:p14="http://schemas.microsoft.com/office/powerpoint/2010/main" val="103038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The Math shifts inherent in the Common Core State Standards (CCSS)  require shifts in instructional practice. The</a:t>
            </a:r>
            <a:r>
              <a:rPr lang="en-US" dirty="0"/>
              <a:t> </a:t>
            </a:r>
            <a:r>
              <a:rPr lang="en-US" sz="1200" b="0" i="0" u="none" strike="noStrike" cap="none" dirty="0">
                <a:solidFill>
                  <a:schemeClr val="dk1"/>
                </a:solidFill>
                <a:latin typeface="Calibri"/>
                <a:ea typeface="Calibri"/>
                <a:cs typeface="Calibri"/>
                <a:sym typeface="Calibri"/>
              </a:rPr>
              <a:t>Instructional Practice Guides for Mathematics are resources for ensuring alignment with </a:t>
            </a:r>
            <a:r>
              <a:rPr lang="en-US" dirty="0"/>
              <a:t>College- and Career-Ready (CCR) standards</a:t>
            </a:r>
            <a:r>
              <a:rPr lang="en-US" sz="1200" b="0" i="0" u="none" strike="noStrike" cap="none"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Details</a:t>
            </a:r>
            <a:r>
              <a:rPr lang="en-US" sz="1200" b="0" i="0" u="none" strike="noStrike" cap="none" dirty="0">
                <a:solidFill>
                  <a:schemeClr val="dk1"/>
                </a:solidFill>
                <a:latin typeface="Calibri"/>
                <a:ea typeface="Calibri"/>
                <a:cs typeface="Calibri"/>
                <a:sym typeface="Calibri"/>
              </a:rPr>
              <a:t>: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Our goals today are first, to understand how the Instructional Practice Guides reflect the priorities of </a:t>
            </a:r>
            <a:r>
              <a:rPr lang="en-US" dirty="0"/>
              <a:t>CCR standards</a:t>
            </a:r>
            <a:r>
              <a:rPr lang="en-US" sz="1200" b="1" i="0" u="none" strike="noStrike" cap="none" dirty="0">
                <a:solidFill>
                  <a:schemeClr val="dk1"/>
                </a:solidFill>
                <a:latin typeface="Calibri"/>
                <a:ea typeface="Calibri"/>
                <a:cs typeface="Calibri"/>
                <a:sym typeface="Calibri"/>
              </a:rPr>
              <a:t>.</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And second, to practice using the IPG: Coaching Tool.</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Lastly, we want to consider how these guides could be useful in your setting. How could they support teachers in ensuring students are learning in CC</a:t>
            </a:r>
            <a:r>
              <a:rPr lang="en-US" dirty="0"/>
              <a:t>R</a:t>
            </a:r>
            <a:r>
              <a:rPr lang="en-US" sz="1200" b="0" i="0" u="none" strike="noStrike" cap="none" dirty="0">
                <a:solidFill>
                  <a:schemeClr val="dk1"/>
                </a:solidFill>
                <a:latin typeface="Calibri"/>
                <a:ea typeface="Calibri"/>
                <a:cs typeface="Calibri"/>
                <a:sym typeface="Calibri"/>
              </a:rPr>
              <a:t>-aligned environments? </a:t>
            </a:r>
            <a:endParaRPr sz="1200" b="0" i="0" u="none" strike="noStrike" cap="none" dirty="0">
              <a:solidFill>
                <a:schemeClr val="dk1"/>
              </a:solidFill>
              <a:latin typeface="Calibri"/>
              <a:ea typeface="Calibri"/>
              <a:cs typeface="Calibri"/>
              <a:sym typeface="Calibri"/>
            </a:endParaRPr>
          </a:p>
        </p:txBody>
      </p:sp>
      <p:sp>
        <p:nvSpPr>
          <p:cNvPr id="400" name="Google Shape;40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300"/>
              <a:buFont typeface="Arial"/>
              <a:buNone/>
            </a:pPr>
            <a:r>
              <a:rPr lang="en-US" sz="1200" b="1" i="0" u="none" strike="noStrike" cap="none" dirty="0">
                <a:solidFill>
                  <a:schemeClr val="dk1"/>
                </a:solidFill>
                <a:latin typeface="+mn-lt"/>
                <a:ea typeface="Calibri"/>
                <a:cs typeface="Calibri"/>
                <a:sym typeface="Calibri"/>
              </a:rPr>
              <a:t>Big Idea:  </a:t>
            </a:r>
            <a:r>
              <a:rPr lang="en-US" sz="1200" b="0" i="0" u="none" strike="noStrike" cap="none" dirty="0">
                <a:solidFill>
                  <a:schemeClr val="dk1"/>
                </a:solidFill>
                <a:latin typeface="+mn-lt"/>
                <a:ea typeface="Calibri"/>
                <a:cs typeface="Calibri"/>
                <a:sym typeface="Calibri"/>
              </a:rPr>
              <a:t>Make known the three aspects of rigor</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200" b="1" i="0" u="none" strike="noStrike" cap="none" dirty="0">
                <a:solidFill>
                  <a:schemeClr val="dk1"/>
                </a:solidFill>
                <a:latin typeface="+mn-lt"/>
                <a:ea typeface="Calibri"/>
                <a:cs typeface="Calibri"/>
                <a:sym typeface="Calibri"/>
              </a:rPr>
              <a:t>Details:</a:t>
            </a:r>
            <a:endParaRPr lang="en-US" b="1" u="none" dirty="0"/>
          </a:p>
          <a:p>
            <a:pPr marL="171450" marR="0" lvl="0" indent="-171450" algn="l" rtl="0">
              <a:spcBef>
                <a:spcPts val="0"/>
              </a:spcBef>
              <a:spcAft>
                <a:spcPts val="0"/>
              </a:spcAft>
              <a:buClr>
                <a:schemeClr val="dk1"/>
              </a:buClr>
              <a:buSzPts val="3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What exactly does rigor mean? In the context of the Common Core State Standards </a:t>
            </a:r>
            <a:r>
              <a:rPr lang="en-US" sz="1200" dirty="0"/>
              <a:t>other college- and career-ready standards</a:t>
            </a:r>
            <a:r>
              <a:rPr lang="en-US" sz="1200" b="0" i="0" u="none" strike="noStrike" cap="none" dirty="0">
                <a:solidFill>
                  <a:schemeClr val="dk1"/>
                </a:solidFill>
                <a:latin typeface="+mn-lt"/>
                <a:ea typeface="Calibri"/>
                <a:cs typeface="Calibri"/>
                <a:sym typeface="Calibri"/>
              </a:rPr>
              <a:t>, rigor means pursuing conceptual understanding, procedural skill and fluency, and application in the major topics.</a:t>
            </a:r>
            <a:endParaRPr lang="en-US" dirty="0"/>
          </a:p>
          <a:p>
            <a:pPr marL="171450" marR="0" lvl="0" indent="-171450" algn="l" rtl="0">
              <a:spcBef>
                <a:spcPts val="0"/>
              </a:spcBef>
              <a:spcAft>
                <a:spcPts val="0"/>
              </a:spcAft>
              <a:buClr>
                <a:schemeClr val="dk1"/>
              </a:buClr>
              <a:buSzPts val="3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The word rigor has been used as part of so many different agendas over time, that many people assume they know what it is and skip right past this Shift. Don’t make that mistake! Rigor, here, means something very specific. It is about the depth of what is expected in the Standards, and also about what one should expect to see happening in the classroom, in curricular materials, and so on.  Rigor in the CCSS speaks to the balance of three components: conceptual understanding, procedural skill and fluency, and application. </a:t>
            </a: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300"/>
              <a:buFont typeface="Arial" panose="020B0604020202020204" pitchFamily="34" charset="0"/>
              <a:buChar char="•"/>
              <a:tabLst/>
              <a:defRPr/>
            </a:pPr>
            <a:r>
              <a:rPr lang="en-US" sz="1200" b="0" i="0" u="none" strike="noStrike" cap="none" dirty="0">
                <a:solidFill>
                  <a:schemeClr val="dk1"/>
                </a:solidFill>
                <a:latin typeface="+mn-lt"/>
                <a:ea typeface="Calibri"/>
                <a:cs typeface="Calibri"/>
                <a:sym typeface="Calibri"/>
              </a:rPr>
              <a:t>The three components can be described as follows:</a:t>
            </a:r>
            <a:endParaRPr lang="en-US" dirty="0"/>
          </a:p>
          <a:p>
            <a:pPr marL="0" marR="0" lvl="0" indent="0" algn="l" rtl="0">
              <a:lnSpc>
                <a:spcPct val="80000"/>
              </a:lnSpc>
              <a:spcBef>
                <a:spcPts val="0"/>
              </a:spcBef>
              <a:spcAft>
                <a:spcPts val="0"/>
              </a:spcAft>
              <a:buClr>
                <a:schemeClr val="dk1"/>
              </a:buClr>
              <a:buSzPts val="55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ts val="138"/>
              <a:buFont typeface="Calibri"/>
              <a:buNone/>
            </a:pPr>
            <a:r>
              <a:rPr lang="en-US" sz="1200" b="0" i="1" u="none" strike="noStrike" cap="none" dirty="0">
                <a:solidFill>
                  <a:schemeClr val="dk1"/>
                </a:solidFill>
                <a:latin typeface="+mn-lt"/>
                <a:ea typeface="Calibri"/>
                <a:cs typeface="Calibri"/>
                <a:sym typeface="Calibri"/>
              </a:rPr>
              <a:t>Conceptual understanding -</a:t>
            </a:r>
            <a:r>
              <a:rPr lang="en-US" sz="1200" b="0" i="0" u="none" strike="noStrike" cap="none" dirty="0">
                <a:solidFill>
                  <a:schemeClr val="dk1"/>
                </a:solidFill>
                <a:latin typeface="+mn-lt"/>
                <a:ea typeface="Calibri"/>
                <a:cs typeface="Calibri"/>
                <a:sym typeface="Calibri"/>
              </a:rPr>
              <a:t>Teachers support students’ ability to access concepts from a number of perspectives so that students are able to see math as more than a set of mnemonics or discrete procedures. Students don’t simply get to the correct answer; rather, they demonstrate deep conceptual understanding of core math concepts by applying them to new situations as well as writing and speaking about their understanding.</a:t>
            </a:r>
            <a:endParaRPr lang="en-US" dirty="0"/>
          </a:p>
          <a:p>
            <a:pPr marL="0" marR="0" lvl="0" indent="0" algn="l" rtl="0">
              <a:lnSpc>
                <a:spcPct val="80000"/>
              </a:lnSpc>
              <a:spcBef>
                <a:spcPts val="0"/>
              </a:spcBef>
              <a:spcAft>
                <a:spcPts val="0"/>
              </a:spcAft>
              <a:buClr>
                <a:schemeClr val="dk1"/>
              </a:buClr>
              <a:buSzPts val="55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ts val="138"/>
              <a:buFont typeface="Calibri"/>
              <a:buNone/>
            </a:pPr>
            <a:r>
              <a:rPr lang="en-US" sz="1200" b="0" i="1" u="none" strike="noStrike" cap="none" dirty="0">
                <a:solidFill>
                  <a:schemeClr val="dk1"/>
                </a:solidFill>
                <a:latin typeface="+mn-lt"/>
                <a:ea typeface="Calibri"/>
                <a:cs typeface="Calibri"/>
                <a:sym typeface="Calibri"/>
              </a:rPr>
              <a:t>Procedural skill and fluency -</a:t>
            </a:r>
            <a:r>
              <a:rPr lang="en-US" sz="1200" b="0" i="0" u="none" strike="noStrike" cap="none" dirty="0">
                <a:solidFill>
                  <a:schemeClr val="dk1"/>
                </a:solidFill>
                <a:latin typeface="+mn-lt"/>
                <a:ea typeface="Calibri"/>
                <a:cs typeface="Calibri"/>
                <a:sym typeface="Calibri"/>
              </a:rPr>
              <a:t> Students are expected to have speed and accuracy with simple calculations; teachers structure class time and/or homework time for students to memorize, through repetition, core functions (e.g. multiplication tables) so they are better able to understand and manipulate more complex concepts.</a:t>
            </a:r>
            <a:endParaRPr lang="en-US" dirty="0"/>
          </a:p>
          <a:p>
            <a:pPr marL="0" marR="0" lvl="0" indent="0" algn="l" rtl="0">
              <a:lnSpc>
                <a:spcPct val="80000"/>
              </a:lnSpc>
              <a:spcBef>
                <a:spcPts val="0"/>
              </a:spcBef>
              <a:spcAft>
                <a:spcPts val="0"/>
              </a:spcAft>
              <a:buClr>
                <a:schemeClr val="dk1"/>
              </a:buClr>
              <a:buSzPts val="55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ts val="138"/>
              <a:buFont typeface="Calibri"/>
              <a:buNone/>
            </a:pPr>
            <a:r>
              <a:rPr lang="en-US" sz="1200" b="0" i="1" u="none" strike="noStrike" cap="none" dirty="0">
                <a:solidFill>
                  <a:schemeClr val="dk1"/>
                </a:solidFill>
                <a:latin typeface="+mn-lt"/>
                <a:ea typeface="Calibri"/>
                <a:cs typeface="Calibri"/>
                <a:sym typeface="Calibri"/>
              </a:rPr>
              <a:t>Application of skills in problem solving situations </a:t>
            </a:r>
            <a:r>
              <a:rPr lang="en-US" sz="1200" b="0" i="0" u="none" strike="noStrike" cap="none" dirty="0">
                <a:solidFill>
                  <a:schemeClr val="dk1"/>
                </a:solidFill>
                <a:latin typeface="+mn-lt"/>
                <a:ea typeface="Calibri"/>
                <a:cs typeface="Calibri"/>
                <a:sym typeface="Calibri"/>
              </a:rPr>
              <a:t>- Students are expected to use math and choose the appropriate concept for application even when they are not prompted to do so. Teachers provide opportunities at all grade levels for students to apply math concepts in real world situations. Teachers in content areas outside of math, particularly science, ensure that students are using math – at all grade levels – to make meaning of and access content.</a:t>
            </a:r>
            <a:endParaRPr lang="en-US" dirty="0"/>
          </a:p>
          <a:p>
            <a:endParaRPr lang="en-US" dirty="0"/>
          </a:p>
          <a:p>
            <a:r>
              <a:rPr lang="en-US" sz="1200" b="0" i="0" u="none" strike="noStrike" cap="none" dirty="0">
                <a:solidFill>
                  <a:schemeClr val="dk1"/>
                </a:solidFill>
                <a:latin typeface="+mn-lt"/>
                <a:ea typeface="Calibri"/>
                <a:cs typeface="Calibri"/>
                <a:sym typeface="Calibri"/>
              </a:rPr>
              <a:t> In this order for a reason – conceptual understanding develops procedural skill and fluency</a:t>
            </a: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20</a:t>
            </a:fld>
            <a:endParaRPr lang="en-US"/>
          </a:p>
        </p:txBody>
      </p:sp>
    </p:spTree>
    <p:extLst>
      <p:ext uri="{BB962C8B-B14F-4D97-AF65-F5344CB8AC3E}">
        <p14:creationId xmlns:p14="http://schemas.microsoft.com/office/powerpoint/2010/main" val="1869327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300"/>
              <a:buFont typeface="Arial"/>
              <a:buNone/>
              <a:tabLst/>
              <a:defRPr/>
            </a:pPr>
            <a:r>
              <a:rPr lang="en-US" sz="2400" b="1" i="0" u="none" strike="noStrike" cap="none" dirty="0">
                <a:solidFill>
                  <a:schemeClr val="dk1"/>
                </a:solidFill>
                <a:latin typeface="+mn-lt"/>
                <a:ea typeface="Calibri"/>
                <a:cs typeface="Calibri"/>
                <a:sym typeface="Calibri"/>
              </a:rPr>
              <a:t>Big Idea</a:t>
            </a:r>
            <a:r>
              <a:rPr lang="en-US" sz="2400" b="0" i="0" u="sng" strike="noStrike" cap="none" dirty="0">
                <a:solidFill>
                  <a:schemeClr val="dk1"/>
                </a:solidFill>
                <a:latin typeface="+mn-lt"/>
                <a:ea typeface="Calibri"/>
                <a:cs typeface="Calibri"/>
                <a:sym typeface="Calibri"/>
              </a:rPr>
              <a:t>:</a:t>
            </a:r>
            <a:r>
              <a:rPr lang="en-US" sz="2400" b="0" i="0" u="none" strike="noStrike" cap="none"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Emphasize importance of each component with the visual of the three legged stool that is representative of the balance needed for the three parts of rigor.</a:t>
            </a:r>
            <a:endParaRPr lang="en-US" dirty="0"/>
          </a:p>
          <a:p>
            <a:pPr marL="0" marR="0" lvl="0" indent="0" algn="l" defTabSz="914400" rtl="0" eaLnBrk="1" fontAlgn="auto" latinLnBrk="0" hangingPunct="1">
              <a:lnSpc>
                <a:spcPct val="100000"/>
              </a:lnSpc>
              <a:spcBef>
                <a:spcPts val="0"/>
              </a:spcBef>
              <a:spcAft>
                <a:spcPts val="0"/>
              </a:spcAft>
              <a:buClr>
                <a:schemeClr val="dk1"/>
              </a:buClr>
              <a:buSzPts val="3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300"/>
              <a:buFont typeface="Arial"/>
              <a:buNone/>
              <a:tabLst/>
              <a:defRPr/>
            </a:pPr>
            <a:r>
              <a:rPr lang="en-US" b="1" dirty="0"/>
              <a:t>Details: </a:t>
            </a:r>
          </a:p>
          <a:p>
            <a:pPr marL="0" marR="0" lvl="0" indent="-32014" algn="l" rtl="0">
              <a:lnSpc>
                <a:spcPct val="80000"/>
              </a:lnSpc>
              <a:spcBef>
                <a:spcPts val="0"/>
              </a:spcBef>
              <a:spcAft>
                <a:spcPts val="0"/>
              </a:spcAft>
              <a:buClr>
                <a:schemeClr val="dk1"/>
              </a:buClr>
              <a:buSzPts val="504"/>
              <a:buFont typeface="Arial"/>
              <a:buChar char="•"/>
            </a:pPr>
            <a:r>
              <a:rPr lang="en-US" dirty="0"/>
              <a:t>Imagine rigor as </a:t>
            </a:r>
            <a:r>
              <a:rPr lang="en-US" baseline="0" dirty="0"/>
              <a:t>a three-legged stool.  All three aspects of rigor (conceptual understanding, procedural skill and fluency and application) need to be addressed for students to be able to reach the depth of learning that is expected by </a:t>
            </a:r>
            <a:r>
              <a:rPr lang="en-US" i="0" dirty="0"/>
              <a:t>college- and career-ready standards</a:t>
            </a:r>
            <a:r>
              <a:rPr lang="en-US" sz="1200" b="0" i="0" u="none" strike="noStrike" cap="none" dirty="0">
                <a:solidFill>
                  <a:schemeClr val="dk1"/>
                </a:solidFill>
                <a:latin typeface="+mn-lt"/>
                <a:ea typeface="Calibri"/>
                <a:cs typeface="Calibri"/>
                <a:sym typeface="Calibri"/>
              </a:rPr>
              <a:t>; each is equally critical to establishing stability.</a:t>
            </a:r>
          </a:p>
          <a:p>
            <a:pPr marL="0" marR="0" lvl="0" indent="-32014" algn="l" rtl="0">
              <a:lnSpc>
                <a:spcPct val="80000"/>
              </a:lnSpc>
              <a:spcBef>
                <a:spcPts val="0"/>
              </a:spcBef>
              <a:spcAft>
                <a:spcPts val="0"/>
              </a:spcAft>
              <a:buClr>
                <a:schemeClr val="dk1"/>
              </a:buClr>
              <a:buSzPts val="504"/>
              <a:buFont typeface="Arial"/>
              <a:buChar char="•"/>
            </a:pPr>
            <a:r>
              <a:rPr lang="en-US" sz="800" b="0" i="0" u="none" strike="noStrike" cap="none" dirty="0">
                <a:solidFill>
                  <a:schemeClr val="dk1"/>
                </a:solidFill>
                <a:latin typeface="+mn-lt"/>
                <a:ea typeface="Calibri"/>
                <a:cs typeface="Calibri"/>
                <a:sym typeface="Calibri"/>
              </a:rPr>
              <a:t>All three aspects of rigor (conceptual understanding, procedural skill and fluency and application) need to be addressed for students to be able to reach the depth of learning that is expected by the college and career ready standards.</a:t>
            </a:r>
          </a:p>
          <a:p>
            <a:pPr marL="0" marR="0" lvl="0" indent="0" algn="l" rtl="0">
              <a:lnSpc>
                <a:spcPct val="80000"/>
              </a:lnSpc>
              <a:spcBef>
                <a:spcPts val="0"/>
              </a:spcBef>
              <a:spcAft>
                <a:spcPts val="0"/>
              </a:spcAft>
              <a:buClr>
                <a:schemeClr val="dk1"/>
              </a:buClr>
              <a:buSzPts val="550"/>
              <a:buFont typeface="Arial"/>
              <a:buNone/>
            </a:pPr>
            <a:endParaRPr lang="en-US" sz="800" b="0" i="0" u="none" strike="noStrike" cap="none" dirty="0">
              <a:solidFill>
                <a:schemeClr val="dk1"/>
              </a:solidFill>
              <a:latin typeface="+mn-lt"/>
              <a:ea typeface="Calibri"/>
              <a:cs typeface="Calibri"/>
              <a:sym typeface="Calibri"/>
            </a:endParaRPr>
          </a:p>
          <a:p>
            <a:pPr marL="171450" marR="0" lvl="0" indent="-171450" algn="l" rtl="0">
              <a:lnSpc>
                <a:spcPct val="80000"/>
              </a:lnSpc>
              <a:spcBef>
                <a:spcPts val="0"/>
              </a:spcBef>
              <a:spcAft>
                <a:spcPts val="0"/>
              </a:spcAft>
              <a:buClr>
                <a:srgbClr val="17365D"/>
              </a:buClr>
              <a:buSzPts val="504"/>
              <a:buFont typeface="Arial"/>
              <a:buChar char="•"/>
            </a:pPr>
            <a:r>
              <a:rPr lang="en-US" sz="800" b="0" i="0" u="sng" strike="noStrike" cap="none" dirty="0">
                <a:solidFill>
                  <a:srgbClr val="17365D"/>
                </a:solidFill>
                <a:latin typeface="Arial"/>
                <a:ea typeface="Arial"/>
                <a:cs typeface="Arial"/>
                <a:sym typeface="Arial"/>
              </a:rPr>
              <a:t>The three aspects of rigor are not always separate. </a:t>
            </a:r>
            <a:r>
              <a:rPr lang="en-US" sz="800" b="0" i="0" u="none" strike="noStrike" cap="none" dirty="0">
                <a:solidFill>
                  <a:schemeClr val="dk1"/>
                </a:solidFill>
                <a:latin typeface="Arial"/>
                <a:ea typeface="Arial"/>
                <a:cs typeface="Arial"/>
                <a:sym typeface="Arial"/>
              </a:rPr>
              <a:t>Conceptual understanding needs to underpin fluency work; fluency can be practiced in the context of applications; and applications can build conceptual understanding.</a:t>
            </a:r>
            <a:endParaRPr lang="en-US" dirty="0"/>
          </a:p>
          <a:p>
            <a:pPr marL="457200" marR="0" lvl="0" indent="-421005" algn="l" rtl="0">
              <a:lnSpc>
                <a:spcPct val="80000"/>
              </a:lnSpc>
              <a:spcBef>
                <a:spcPts val="1200"/>
              </a:spcBef>
              <a:spcAft>
                <a:spcPts val="0"/>
              </a:spcAft>
              <a:buClr>
                <a:schemeClr val="dk1"/>
              </a:buClr>
              <a:buSzPts val="550"/>
              <a:buFont typeface="Calibri"/>
              <a:buNone/>
            </a:pPr>
            <a:endParaRPr lang="en-US" sz="800" b="1" i="0" u="none" strike="noStrike" cap="none" dirty="0">
              <a:solidFill>
                <a:srgbClr val="17365D"/>
              </a:solidFill>
              <a:latin typeface="Arial"/>
              <a:ea typeface="Arial"/>
              <a:cs typeface="Arial"/>
              <a:sym typeface="Arial"/>
            </a:endParaRPr>
          </a:p>
          <a:p>
            <a:pPr marL="171450" marR="0" lvl="0" indent="-171450" algn="l" rtl="0">
              <a:lnSpc>
                <a:spcPct val="80000"/>
              </a:lnSpc>
              <a:spcBef>
                <a:spcPts val="2400"/>
              </a:spcBef>
              <a:spcAft>
                <a:spcPts val="0"/>
              </a:spcAft>
              <a:buClr>
                <a:srgbClr val="17365D"/>
              </a:buClr>
              <a:buSzPts val="504"/>
              <a:buFont typeface="Arial"/>
              <a:buChar char="•"/>
            </a:pPr>
            <a:r>
              <a:rPr lang="en-US" sz="800" b="0" i="0" u="sng" strike="noStrike" cap="none" dirty="0">
                <a:solidFill>
                  <a:srgbClr val="17365D"/>
                </a:solidFill>
                <a:latin typeface="Arial"/>
                <a:ea typeface="Arial"/>
                <a:cs typeface="Arial"/>
                <a:sym typeface="Arial"/>
              </a:rPr>
              <a:t>Nor are the three aspects of rigor always together. </a:t>
            </a:r>
            <a:r>
              <a:rPr lang="en-US" sz="800" b="0" i="0" u="none" strike="noStrike" cap="none" dirty="0">
                <a:solidFill>
                  <a:schemeClr val="dk1"/>
                </a:solidFill>
                <a:latin typeface="Arial"/>
                <a:ea typeface="Arial"/>
                <a:cs typeface="Arial"/>
                <a:sym typeface="Arial"/>
              </a:rPr>
              <a:t>Fluency requires dedicated practice to that end. Rich applications cannot always be shoehorned into the mathematical topic of the day. And conceptual understanding will not come along for free unless explicitly taught.</a:t>
            </a:r>
            <a:endParaRPr lang="en-US" dirty="0"/>
          </a:p>
          <a:p>
            <a:pPr marL="457200" marR="0" lvl="0" indent="-421005" algn="l" rtl="0">
              <a:lnSpc>
                <a:spcPct val="80000"/>
              </a:lnSpc>
              <a:spcBef>
                <a:spcPts val="2400"/>
              </a:spcBef>
              <a:spcAft>
                <a:spcPts val="0"/>
              </a:spcAft>
              <a:buClr>
                <a:schemeClr val="dk1"/>
              </a:buClr>
              <a:buSzPts val="550"/>
              <a:buFont typeface="Calibri"/>
              <a:buNone/>
            </a:pPr>
            <a:endParaRPr lang="en-US" sz="800" b="0" i="0" u="none" strike="noStrike" cap="none" dirty="0">
              <a:solidFill>
                <a:schemeClr val="dk1"/>
              </a:solidFill>
              <a:latin typeface="Arial"/>
              <a:ea typeface="Arial"/>
              <a:cs typeface="Arial"/>
              <a:sym typeface="Arial"/>
            </a:endParaRPr>
          </a:p>
          <a:p>
            <a:pPr marL="0" marR="0" lvl="0" indent="0" algn="l" rtl="0">
              <a:lnSpc>
                <a:spcPct val="80000"/>
              </a:lnSpc>
              <a:spcBef>
                <a:spcPts val="1200"/>
              </a:spcBef>
              <a:spcAft>
                <a:spcPts val="0"/>
              </a:spcAft>
              <a:buClr>
                <a:schemeClr val="dk1"/>
              </a:buClr>
              <a:buSzPts val="138"/>
              <a:buFont typeface="Calibri"/>
              <a:buNone/>
            </a:pPr>
            <a:r>
              <a:rPr lang="en-US" sz="800" b="1" i="0" u="none" strike="noStrike" cap="none" dirty="0">
                <a:solidFill>
                  <a:schemeClr val="dk1"/>
                </a:solidFill>
                <a:latin typeface="+mn-lt"/>
                <a:ea typeface="Calibri"/>
                <a:cs typeface="Calibri"/>
                <a:sym typeface="Calibri"/>
              </a:rPr>
              <a:t>Discussion Questions:</a:t>
            </a:r>
            <a:endParaRPr lang="en-US" b="1" dirty="0"/>
          </a:p>
          <a:p>
            <a:pPr marL="0" marR="0" lvl="0" indent="0" algn="l" rtl="0">
              <a:lnSpc>
                <a:spcPct val="80000"/>
              </a:lnSpc>
              <a:spcBef>
                <a:spcPts val="0"/>
              </a:spcBef>
              <a:spcAft>
                <a:spcPts val="0"/>
              </a:spcAft>
              <a:buClr>
                <a:schemeClr val="dk1"/>
              </a:buClr>
              <a:buSzPts val="550"/>
              <a:buFont typeface="Arial"/>
              <a:buNone/>
            </a:pPr>
            <a:endParaRPr lang="en-US" sz="800" b="0" i="0" u="none" strike="noStrike" cap="none" dirty="0">
              <a:solidFill>
                <a:schemeClr val="dk1"/>
              </a:solidFill>
              <a:latin typeface="+mn-lt"/>
              <a:ea typeface="Calibri"/>
              <a:cs typeface="Calibri"/>
              <a:sym typeface="Calibri"/>
            </a:endParaRPr>
          </a:p>
          <a:p>
            <a:pPr marL="0" marR="0" lvl="0" indent="0" algn="l" rtl="0">
              <a:lnSpc>
                <a:spcPct val="80000"/>
              </a:lnSpc>
              <a:spcBef>
                <a:spcPts val="0"/>
              </a:spcBef>
              <a:spcAft>
                <a:spcPts val="0"/>
              </a:spcAft>
              <a:buClr>
                <a:schemeClr val="dk1"/>
              </a:buClr>
              <a:buSzPts val="138"/>
              <a:buFont typeface="Calibri"/>
              <a:buNone/>
            </a:pPr>
            <a:r>
              <a:rPr lang="en-US" sz="800" b="0" i="0" u="none" strike="noStrike" cap="none" dirty="0">
                <a:solidFill>
                  <a:schemeClr val="dk1"/>
                </a:solidFill>
                <a:latin typeface="+mn-lt"/>
                <a:ea typeface="Calibri"/>
                <a:cs typeface="Calibri"/>
                <a:sym typeface="Calibri"/>
              </a:rPr>
              <a:t>What would happen if the application leg was really short?  Procedural Skill and Fluency really long?  How would this affect a child’s learning?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21</a:t>
            </a:fld>
            <a:endParaRPr lang="en-US"/>
          </a:p>
        </p:txBody>
      </p:sp>
    </p:spTree>
    <p:extLst>
      <p:ext uri="{BB962C8B-B14F-4D97-AF65-F5344CB8AC3E}">
        <p14:creationId xmlns:p14="http://schemas.microsoft.com/office/powerpoint/2010/main" val="2026916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Shape 292"/>
          <p:cNvSpPr>
            <a:spLocks noGrp="1" noRot="1" noChangeAspect="1" noTextEdit="1"/>
          </p:cNvSpPr>
          <p:nvPr>
            <p:ph type="sldImg" idx="2"/>
          </p:nvPr>
        </p:nvSpPr>
        <p:spPr>
          <a:ln>
            <a:headEnd/>
            <a:tailEnd/>
          </a:ln>
        </p:spPr>
      </p:sp>
      <p:sp>
        <p:nvSpPr>
          <p:cNvPr id="104451" name="Shape 293"/>
          <p:cNvSpPr txBox="1">
            <a:spLocks noGrp="1"/>
          </p:cNvSpPr>
          <p:nvPr>
            <p:ph type="body" idx="1"/>
          </p:nvPr>
        </p:nvSpPr>
        <p:spPr bwMode="auto">
          <a:xfrm>
            <a:off x="701040" y="4415790"/>
            <a:ext cx="5608320" cy="39720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rtl="0">
              <a:spcBef>
                <a:spcPts val="0"/>
              </a:spcBef>
              <a:spcAft>
                <a:spcPts val="0"/>
              </a:spcAft>
              <a:buClr>
                <a:schemeClr val="dk1"/>
              </a:buClr>
              <a:buSzPts val="300"/>
              <a:buFont typeface="Arial"/>
              <a:buNone/>
            </a:pPr>
            <a:r>
              <a:rPr lang="en-US" sz="1400" b="1" i="0" u="none" strike="noStrike" cap="none" dirty="0">
                <a:solidFill>
                  <a:schemeClr val="dk1"/>
                </a:solidFill>
                <a:latin typeface="Calibri"/>
                <a:ea typeface="Calibri"/>
                <a:cs typeface="Calibri"/>
                <a:sym typeface="Calibri"/>
              </a:rPr>
              <a:t>Big Idea:  </a:t>
            </a:r>
            <a:r>
              <a:rPr lang="en-US" sz="1400" b="0" i="0" u="none" strike="noStrike" cap="none" dirty="0">
                <a:solidFill>
                  <a:schemeClr val="dk1"/>
                </a:solidFill>
                <a:latin typeface="Calibri"/>
                <a:ea typeface="Calibri"/>
                <a:cs typeface="Calibri"/>
                <a:sym typeface="Calibri"/>
              </a:rPr>
              <a:t>Explain what is meant by conceptual understanding as it relates to college and career ready standards.</a:t>
            </a:r>
            <a:endParaRPr lang="en-US" sz="1400" dirty="0"/>
          </a:p>
          <a:p>
            <a:pPr marL="0" marR="0" lvl="0" indent="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400" b="1" i="0" u="none" strike="noStrike" cap="none" dirty="0">
                <a:solidFill>
                  <a:schemeClr val="dk1"/>
                </a:solidFill>
                <a:latin typeface="Calibri"/>
                <a:ea typeface="Calibri"/>
                <a:cs typeface="Calibri"/>
                <a:sym typeface="Calibri"/>
              </a:rPr>
              <a:t>Details:</a:t>
            </a:r>
            <a:endParaRPr lang="en-US" sz="1400" b="1" u="none" dirty="0"/>
          </a:p>
          <a:p>
            <a:pPr marL="285750" marR="0" lvl="0" indent="-273050" algn="l" rtl="0">
              <a:spcBef>
                <a:spcPts val="0"/>
              </a:spcBef>
              <a:spcAft>
                <a:spcPts val="0"/>
              </a:spcAft>
              <a:buClr>
                <a:schemeClr val="dk1"/>
              </a:buClr>
              <a:buSzPts val="1200"/>
              <a:buFont typeface="Arial"/>
              <a:buChar char="•"/>
            </a:pPr>
            <a:r>
              <a:rPr lang="en-US" sz="1400" b="0" i="0" u="none" strike="noStrike" cap="none" dirty="0">
                <a:solidFill>
                  <a:schemeClr val="dk1"/>
                </a:solidFill>
                <a:latin typeface="Arial"/>
                <a:ea typeface="Arial"/>
                <a:cs typeface="Arial"/>
                <a:sym typeface="Arial"/>
              </a:rPr>
              <a:t>One aspect of rigor is building solid conceptual understanding.  Once we have a set of standards that are focused, teachers and students have the time and space to develop solid conceptual understanding.  </a:t>
            </a:r>
            <a:endParaRPr lang="en-US" sz="1400" dirty="0"/>
          </a:p>
          <a:p>
            <a:pPr marL="285750" marR="0" lvl="0" indent="-19685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Arial"/>
              <a:ea typeface="Arial"/>
              <a:cs typeface="Arial"/>
              <a:sym typeface="Arial"/>
            </a:endParaRPr>
          </a:p>
          <a:p>
            <a:pPr marL="285750" marR="0" lvl="0" indent="-273050" algn="l" rtl="0">
              <a:spcBef>
                <a:spcPts val="0"/>
              </a:spcBef>
              <a:spcAft>
                <a:spcPts val="0"/>
              </a:spcAft>
              <a:buClr>
                <a:schemeClr val="dk1"/>
              </a:buClr>
              <a:buSzPts val="1200"/>
              <a:buFont typeface="Arial"/>
              <a:buChar char="•"/>
            </a:pPr>
            <a:r>
              <a:rPr lang="en-US" sz="1400" b="0" i="0" u="none" strike="noStrike" cap="none" dirty="0">
                <a:solidFill>
                  <a:schemeClr val="dk1"/>
                </a:solidFill>
                <a:latin typeface="Arial"/>
                <a:ea typeface="Arial"/>
                <a:cs typeface="Arial"/>
                <a:sym typeface="Arial"/>
              </a:rPr>
              <a:t>There is no longer the pressure to quickly teach students how to superficially get to the answer, often relying on tricks or mnemonics. The standards instead require a real commitment to understanding mathematics, not just how to get the answer.  </a:t>
            </a:r>
            <a:endParaRPr lang="en-US" sz="1400" dirty="0"/>
          </a:p>
          <a:p>
            <a:pPr marL="285750" marR="0" lvl="0" indent="-19685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Arial"/>
              <a:ea typeface="Arial"/>
              <a:cs typeface="Arial"/>
              <a:sym typeface="Arial"/>
            </a:endParaRPr>
          </a:p>
          <a:p>
            <a:pPr marL="285750" marR="0" lvl="0" indent="-273050" algn="l" rtl="0">
              <a:spcBef>
                <a:spcPts val="0"/>
              </a:spcBef>
              <a:spcAft>
                <a:spcPts val="0"/>
              </a:spcAft>
              <a:buClr>
                <a:schemeClr val="dk1"/>
              </a:buClr>
              <a:buSzPts val="1200"/>
              <a:buFont typeface="Arial"/>
              <a:buChar char="•"/>
            </a:pPr>
            <a:r>
              <a:rPr lang="en-US" sz="1400" b="0" i="0" u="none" strike="noStrike" cap="none" dirty="0">
                <a:solidFill>
                  <a:schemeClr val="dk1"/>
                </a:solidFill>
                <a:latin typeface="Arial"/>
                <a:ea typeface="Arial"/>
                <a:cs typeface="Arial"/>
                <a:sym typeface="Arial"/>
              </a:rPr>
              <a:t>As an example, it is not sufficient to simply know the procedure for finding equivalent fractions, but students also need to know what it means for numbers to be written in equivalent forms. </a:t>
            </a:r>
            <a:endParaRPr lang="en-US" sz="1400" dirty="0"/>
          </a:p>
          <a:p>
            <a:pPr marL="285750" marR="0" lvl="0" indent="-19685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Arial"/>
              <a:ea typeface="Arial"/>
              <a:cs typeface="Arial"/>
              <a:sym typeface="Arial"/>
            </a:endParaRPr>
          </a:p>
          <a:p>
            <a:pPr marL="285750" marR="0" lvl="0" indent="-273050" algn="l" rtl="0">
              <a:spcBef>
                <a:spcPts val="0"/>
              </a:spcBef>
              <a:spcAft>
                <a:spcPts val="0"/>
              </a:spcAft>
              <a:buClr>
                <a:schemeClr val="dk1"/>
              </a:buClr>
              <a:buSzPts val="1200"/>
              <a:buFont typeface="Arial"/>
              <a:buChar char="•"/>
            </a:pPr>
            <a:r>
              <a:rPr lang="en-US" sz="1400" b="0" i="0" u="none" strike="noStrike" cap="none" dirty="0">
                <a:solidFill>
                  <a:schemeClr val="dk1"/>
                </a:solidFill>
                <a:latin typeface="Arial"/>
                <a:ea typeface="Arial"/>
                <a:cs typeface="Arial"/>
                <a:sym typeface="Arial"/>
              </a:rPr>
              <a:t>Attention to conceptual understanding is one way that we can start counting on students building on prior knowledge.  It is very difficult to build further math proficiency on a set of mnemonics or discrete procedures.  </a:t>
            </a:r>
            <a:endParaRPr lang="en-US" sz="1400" dirty="0"/>
          </a:p>
          <a:p>
            <a:pPr marL="285750" marR="0" lvl="0" indent="-19685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Arial"/>
              <a:ea typeface="Arial"/>
              <a:cs typeface="Arial"/>
              <a:sym typeface="Arial"/>
            </a:endParaRPr>
          </a:p>
          <a:p>
            <a:pPr marL="0" indent="0" eaLnBrk="1" hangingPunct="1">
              <a:spcBef>
                <a:spcPct val="0"/>
              </a:spcBef>
              <a:buFontTx/>
              <a:buNone/>
            </a:pPr>
            <a:endParaRPr lang="en-US" sz="1400" dirty="0"/>
          </a:p>
        </p:txBody>
      </p:sp>
      <p:sp>
        <p:nvSpPr>
          <p:cNvPr id="104452" name="Shape 294"/>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298"/>
          <p:cNvSpPr>
            <a:spLocks noGrp="1" noRot="1" noChangeAspect="1" noTextEdit="1"/>
          </p:cNvSpPr>
          <p:nvPr>
            <p:ph type="sldImg" idx="2"/>
          </p:nvPr>
        </p:nvSpPr>
        <p:spPr>
          <a:ln>
            <a:headEnd/>
            <a:tailEnd/>
          </a:ln>
        </p:spPr>
      </p:sp>
      <p:sp>
        <p:nvSpPr>
          <p:cNvPr id="106499" name="Shape 299"/>
          <p:cNvSpPr txBox="1">
            <a:spLocks noGrp="1"/>
          </p:cNvSpPr>
          <p:nvPr>
            <p:ph type="body" idx="1"/>
          </p:nvPr>
        </p:nvSpPr>
        <p:spPr bwMode="auto">
          <a:xfrm>
            <a:off x="701040" y="4415790"/>
            <a:ext cx="5608320" cy="2463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rtl="0">
              <a:spcBef>
                <a:spcPts val="0"/>
              </a:spcBef>
              <a:spcAft>
                <a:spcPts val="0"/>
              </a:spcAft>
              <a:buClr>
                <a:schemeClr val="dk1"/>
              </a:buClr>
              <a:buSzPts val="300"/>
              <a:buFont typeface="Arial"/>
              <a:buNone/>
            </a:pPr>
            <a:r>
              <a:rPr lang="en-US" sz="1400" b="1" i="0" u="none" strike="noStrike" cap="none" dirty="0">
                <a:solidFill>
                  <a:schemeClr val="dk1"/>
                </a:solidFill>
                <a:latin typeface="Calibri"/>
                <a:ea typeface="Calibri"/>
                <a:cs typeface="Calibri"/>
                <a:sym typeface="Calibri"/>
              </a:rPr>
              <a:t>Big Idea:  </a:t>
            </a:r>
            <a:r>
              <a:rPr lang="en-US" sz="1400" b="0" i="0" u="none" strike="noStrike" cap="none" dirty="0">
                <a:solidFill>
                  <a:schemeClr val="dk1"/>
                </a:solidFill>
                <a:latin typeface="Calibri"/>
                <a:ea typeface="Calibri"/>
                <a:cs typeface="Calibri"/>
                <a:sym typeface="Calibri"/>
              </a:rPr>
              <a:t>Show a non-example of work that would get at conceptual understanding to contrast a strong example on the next slide</a:t>
            </a:r>
            <a:endParaRPr lang="en-US" sz="1400" dirty="0"/>
          </a:p>
          <a:p>
            <a:pPr marL="0" marR="0" lvl="0" indent="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400" b="1" i="0" u="none" strike="noStrike" cap="none" dirty="0">
                <a:solidFill>
                  <a:schemeClr val="dk1"/>
                </a:solidFill>
                <a:latin typeface="Calibri"/>
                <a:ea typeface="Calibri"/>
                <a:cs typeface="Calibri"/>
                <a:sym typeface="Calibri"/>
              </a:rPr>
              <a:t>Details:</a:t>
            </a:r>
            <a:endParaRPr lang="en-US" sz="1400" b="1" u="none" dirty="0"/>
          </a:p>
          <a:p>
            <a:pPr marL="457200" marR="0" lvl="0" indent="-279400" algn="l" rtl="0">
              <a:spcBef>
                <a:spcPts val="0"/>
              </a:spcBef>
              <a:spcAft>
                <a:spcPts val="0"/>
              </a:spcAft>
              <a:buClr>
                <a:schemeClr val="dk1"/>
              </a:buClr>
              <a:buSzPts val="800"/>
              <a:buFont typeface="Arial"/>
              <a:buChar char="●"/>
            </a:pPr>
            <a:r>
              <a:rPr lang="en-US" sz="1400" b="0" i="0" u="none" strike="noStrike" cap="none" dirty="0">
                <a:solidFill>
                  <a:schemeClr val="dk1"/>
                </a:solidFill>
                <a:latin typeface="Arial"/>
                <a:ea typeface="Arial"/>
                <a:cs typeface="Arial"/>
                <a:sym typeface="Arial"/>
              </a:rPr>
              <a:t>Here is an example of a place value chart that you get when you search for  “place value worksheets” online.  It is also a non-example of work that would elicit conceptual understanding.  It would not be possible to assess whether your students had a conceptual understanding of place value by them completing this worksheet.  It would be fairly obvious to a student who does not understand place value that the first number goes with hundreds, the 2</a:t>
            </a:r>
            <a:r>
              <a:rPr lang="en-US" sz="1400" b="0" i="0" u="none" strike="noStrike" cap="none" baseline="30000" dirty="0">
                <a:solidFill>
                  <a:schemeClr val="dk1"/>
                </a:solidFill>
                <a:latin typeface="Arial"/>
                <a:ea typeface="Arial"/>
                <a:cs typeface="Arial"/>
                <a:sym typeface="Arial"/>
              </a:rPr>
              <a:t>nd</a:t>
            </a:r>
            <a:r>
              <a:rPr lang="en-US" sz="1400" b="0" i="0" u="none" strike="noStrike" cap="none" dirty="0">
                <a:solidFill>
                  <a:schemeClr val="dk1"/>
                </a:solidFill>
                <a:latin typeface="Arial"/>
                <a:ea typeface="Arial"/>
                <a:cs typeface="Arial"/>
                <a:sym typeface="Arial"/>
              </a:rPr>
              <a:t> number with tens and so on.  Even on problem letters g and h, where it could have asked for deeper understanding, the worksheet places a 0 for tens to eliminate any need for thinking.</a:t>
            </a:r>
            <a:endParaRPr lang="en-US" sz="1400" dirty="0"/>
          </a:p>
          <a:p>
            <a:pPr marL="0" marR="0" lvl="0" indent="0" algn="l" rtl="0">
              <a:spcBef>
                <a:spcPts val="0"/>
              </a:spcBef>
              <a:spcAft>
                <a:spcPts val="0"/>
              </a:spcAft>
              <a:buClr>
                <a:schemeClr val="dk1"/>
              </a:buClr>
              <a:buSzPts val="1200"/>
              <a:buFont typeface="Arial"/>
              <a:buNone/>
            </a:pPr>
            <a:endParaRPr lang="en-US" sz="1400" b="0" i="0" u="sng"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None/>
            </a:pPr>
            <a:endParaRPr lang="en-US" sz="1600" b="0" i="0" u="none" strike="noStrike" cap="none" dirty="0">
              <a:solidFill>
                <a:schemeClr val="dk1"/>
              </a:solidFill>
              <a:latin typeface="Arial"/>
              <a:ea typeface="Arial"/>
              <a:cs typeface="Arial"/>
              <a:sym typeface="Arial"/>
            </a:endParaRPr>
          </a:p>
          <a:p>
            <a:pPr marL="0" indent="0" eaLnBrk="1" hangingPunct="1">
              <a:spcBef>
                <a:spcPct val="0"/>
              </a:spcBef>
              <a:buSzPct val="25000"/>
              <a:buFontTx/>
              <a:buNone/>
            </a:pPr>
            <a:endParaRPr lang="en-US" sz="1400" dirty="0"/>
          </a:p>
        </p:txBody>
      </p:sp>
      <p:sp>
        <p:nvSpPr>
          <p:cNvPr id="106500" name="Shape 300"/>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2" name="Shape 304"/>
          <p:cNvSpPr>
            <a:spLocks noGrp="1" noRot="1" noChangeAspect="1" noTextEdit="1"/>
          </p:cNvSpPr>
          <p:nvPr>
            <p:ph type="sldImg" idx="2"/>
          </p:nvPr>
        </p:nvSpPr>
        <p:spPr>
          <a:ln>
            <a:headEnd/>
            <a:tailEnd/>
          </a:ln>
        </p:spPr>
      </p:sp>
      <p:sp>
        <p:nvSpPr>
          <p:cNvPr id="107523" name="Shape 305"/>
          <p:cNvSpPr txBox="1">
            <a:spLocks noGrp="1"/>
          </p:cNvSpPr>
          <p:nvPr>
            <p:ph type="body" idx="1"/>
          </p:nvPr>
        </p:nvSpPr>
        <p:spPr bwMode="auto">
          <a:xfrm>
            <a:off x="701040" y="4415790"/>
            <a:ext cx="5608320" cy="3756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rtl="0">
              <a:spcBef>
                <a:spcPts val="0"/>
              </a:spcBef>
              <a:spcAft>
                <a:spcPts val="0"/>
              </a:spcAft>
              <a:buClr>
                <a:schemeClr val="dk1"/>
              </a:buClr>
              <a:buSzPts val="300"/>
              <a:buFont typeface="Arial"/>
              <a:buNone/>
            </a:pPr>
            <a:r>
              <a:rPr lang="en-US" sz="1400" b="1" i="0" u="none" strike="noStrike" cap="none" dirty="0">
                <a:solidFill>
                  <a:schemeClr val="dk1"/>
                </a:solidFill>
                <a:latin typeface="Calibri"/>
                <a:ea typeface="Calibri"/>
                <a:cs typeface="Calibri"/>
                <a:sym typeface="Calibri"/>
              </a:rPr>
              <a:t>Big Idea:  </a:t>
            </a:r>
            <a:r>
              <a:rPr lang="en-US" sz="1400" b="0" i="0" u="none" strike="noStrike" cap="none" dirty="0">
                <a:solidFill>
                  <a:schemeClr val="dk1"/>
                </a:solidFill>
                <a:latin typeface="Calibri"/>
                <a:ea typeface="Calibri"/>
                <a:cs typeface="Calibri"/>
                <a:sym typeface="Calibri"/>
              </a:rPr>
              <a:t>Show an example of work that gets at students’ conceptual understanding</a:t>
            </a:r>
            <a:endParaRPr lang="en-US" sz="1400" dirty="0"/>
          </a:p>
          <a:p>
            <a:pPr marL="0" marR="0" lvl="0" indent="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400" b="0" i="0" u="sng" strike="noStrike" cap="none" dirty="0">
                <a:solidFill>
                  <a:schemeClr val="dk1"/>
                </a:solidFill>
                <a:latin typeface="Calibri"/>
                <a:ea typeface="Calibri"/>
                <a:cs typeface="Calibri"/>
                <a:sym typeface="Calibri"/>
              </a:rPr>
              <a:t>Talking Points:</a:t>
            </a:r>
            <a:endParaRPr lang="en-US" sz="1400" dirty="0"/>
          </a:p>
          <a:p>
            <a:pPr marL="457200" marR="0" lvl="0" indent="-279400" algn="l" rtl="0">
              <a:spcBef>
                <a:spcPts val="0"/>
              </a:spcBef>
              <a:spcAft>
                <a:spcPts val="0"/>
              </a:spcAft>
              <a:buClr>
                <a:schemeClr val="dk1"/>
              </a:buClr>
              <a:buSzPts val="800"/>
              <a:buFont typeface="Arial"/>
              <a:buChar char="●"/>
            </a:pPr>
            <a:r>
              <a:rPr lang="en-US" sz="1400" dirty="0"/>
              <a:t>In contrast, here is a snapshot of a worksheet that allows students to develop</a:t>
            </a:r>
            <a:r>
              <a:rPr lang="en-US" sz="1400" baseline="0" dirty="0"/>
              <a:t> conceptual understanding about</a:t>
            </a:r>
            <a:r>
              <a:rPr lang="en-US" sz="1400" dirty="0"/>
              <a:t> place value. </a:t>
            </a:r>
          </a:p>
          <a:p>
            <a:pPr marL="457200" marR="0" lvl="0" indent="-279400" algn="l" rtl="0">
              <a:spcBef>
                <a:spcPts val="0"/>
              </a:spcBef>
              <a:spcAft>
                <a:spcPts val="0"/>
              </a:spcAft>
              <a:buClr>
                <a:schemeClr val="dk1"/>
              </a:buClr>
              <a:buSzPts val="800"/>
              <a:buFont typeface="Arial"/>
              <a:buChar char="●"/>
            </a:pPr>
            <a:r>
              <a:rPr lang="en-US" sz="1400" b="0" i="0" u="none" strike="noStrike" cap="none" dirty="0">
                <a:solidFill>
                  <a:schemeClr val="dk1"/>
                </a:solidFill>
                <a:latin typeface="Arial"/>
                <a:ea typeface="Arial"/>
                <a:cs typeface="Arial"/>
                <a:sym typeface="Arial"/>
              </a:rPr>
              <a:t>A teacher would be able to assess a student’s conceptual understanding of place value more clearly with the results of this worksheet.  In problems 6-8, the base ten units in 106 are bundled in different ways.  This is helpful when learning how to subtract in a problem like 106-37.  In #9, we see that if the order is always given “correctly,” then all we do is teach students rote strategies without thinking about the size of the units or how to encode them in positional notation.</a:t>
            </a:r>
          </a:p>
          <a:p>
            <a:pPr marL="457200" marR="0" lvl="0" indent="-279400" algn="l" defTabSz="914400" rtl="0" eaLnBrk="1" fontAlgn="auto" latinLnBrk="0" hangingPunct="1">
              <a:lnSpc>
                <a:spcPct val="100000"/>
              </a:lnSpc>
              <a:spcBef>
                <a:spcPts val="0"/>
              </a:spcBef>
              <a:spcAft>
                <a:spcPts val="0"/>
              </a:spcAft>
              <a:buClr>
                <a:schemeClr val="dk1"/>
              </a:buClr>
              <a:buSzPts val="800"/>
              <a:buFont typeface="Arial"/>
              <a:buChar char="●"/>
              <a:tabLst/>
              <a:defRPr/>
            </a:pPr>
            <a:r>
              <a:rPr lang="en-US" sz="1400" dirty="0"/>
              <a:t>This worksheet also gives an example of the different ways that we can assess conceptual understanding.  Oftentimes, we think that conceptual understanding is evidenced by students “explaining their thinking.”  This example shows that a well-constructed fill in the blank worksheet can be a powerful tool for developing conceptual understanding.</a:t>
            </a:r>
          </a:p>
          <a:p>
            <a:pPr marL="177800" marR="0" lvl="0" indent="0" algn="l" rtl="0">
              <a:spcBef>
                <a:spcPts val="0"/>
              </a:spcBef>
              <a:spcAft>
                <a:spcPts val="0"/>
              </a:spcAft>
              <a:buClr>
                <a:schemeClr val="dk1"/>
              </a:buClr>
              <a:buSzPts val="800"/>
              <a:buFont typeface="Arial"/>
              <a:buNone/>
            </a:pPr>
            <a:endParaRPr lang="en-US" sz="1400" dirty="0"/>
          </a:p>
          <a:p>
            <a:pPr marL="0" marR="0" lvl="0" indent="0" algn="l" rtl="0">
              <a:spcBef>
                <a:spcPts val="0"/>
              </a:spcBef>
              <a:spcAft>
                <a:spcPts val="0"/>
              </a:spcAft>
              <a:buClr>
                <a:schemeClr val="dk1"/>
              </a:buClr>
              <a:buSzPts val="1200"/>
              <a:buFont typeface="Arial"/>
              <a:buNone/>
            </a:pPr>
            <a:endParaRPr lang="en-US" sz="1400" b="0"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400" b="1" i="0" u="none" strike="noStrike" cap="none" dirty="0">
                <a:solidFill>
                  <a:schemeClr val="dk1"/>
                </a:solidFill>
                <a:latin typeface="Calibri"/>
                <a:ea typeface="Calibri"/>
                <a:cs typeface="Calibri"/>
                <a:sym typeface="Calibri"/>
              </a:rPr>
              <a:t>Background Knowledge: </a:t>
            </a:r>
            <a:r>
              <a:rPr lang="en-US" sz="1400" b="0" i="0" u="none" strike="noStrike" cap="none" dirty="0">
                <a:solidFill>
                  <a:schemeClr val="dk1"/>
                </a:solidFill>
                <a:latin typeface="Calibri"/>
                <a:ea typeface="Calibri"/>
                <a:cs typeface="Calibri"/>
                <a:sym typeface="Calibri"/>
              </a:rPr>
              <a:t>Jason Zimba, lead author of the standards, created this document. It is an excerpt from “Thinking About Place Value in Grade 2” https://achievethecore.org/content/upload/Thinking_About_Place_Value_in_Grade_Two.pdf</a:t>
            </a:r>
          </a:p>
          <a:p>
            <a:pPr marL="0" marR="0" lvl="0" indent="0" algn="l" rtl="0">
              <a:spcBef>
                <a:spcPts val="0"/>
              </a:spcBef>
              <a:spcAft>
                <a:spcPts val="0"/>
              </a:spcAft>
              <a:buClr>
                <a:schemeClr val="dk1"/>
              </a:buClr>
              <a:buSzPts val="300"/>
              <a:buFont typeface="Calibri"/>
              <a:buNone/>
            </a:pPr>
            <a:endParaRPr lang="en-US" sz="1400" dirty="0"/>
          </a:p>
          <a:p>
            <a:pPr marL="0" marR="0" lvl="0" indent="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Arial"/>
              <a:ea typeface="Arial"/>
              <a:cs typeface="Arial"/>
              <a:sym typeface="Arial"/>
            </a:endParaRPr>
          </a:p>
          <a:p>
            <a:pPr marL="0" indent="0" eaLnBrk="1" hangingPunct="1">
              <a:spcBef>
                <a:spcPct val="0"/>
              </a:spcBef>
              <a:buFontTx/>
              <a:buNone/>
            </a:pPr>
            <a:endParaRPr lang="en-US" sz="1400" dirty="0"/>
          </a:p>
        </p:txBody>
      </p:sp>
      <p:sp>
        <p:nvSpPr>
          <p:cNvPr id="107524" name="Shape 306"/>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311"/>
          <p:cNvSpPr>
            <a:spLocks noGrp="1" noRot="1" noChangeAspect="1" noTextEdit="1"/>
          </p:cNvSpPr>
          <p:nvPr>
            <p:ph type="sldImg" idx="2"/>
          </p:nvPr>
        </p:nvSpPr>
        <p:spPr>
          <a:ln>
            <a:headEnd/>
            <a:tailEnd/>
          </a:ln>
        </p:spPr>
      </p:sp>
      <p:sp>
        <p:nvSpPr>
          <p:cNvPr id="108547" name="Shape 312"/>
          <p:cNvSpPr txBox="1">
            <a:spLocks noGrp="1"/>
          </p:cNvSpPr>
          <p:nvPr>
            <p:ph type="body" idx="1"/>
          </p:nvPr>
        </p:nvSpPr>
        <p:spPr bwMode="auto">
          <a:xfrm>
            <a:off x="701040" y="4415790"/>
            <a:ext cx="5608320" cy="440291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rtl="0">
              <a:spcBef>
                <a:spcPts val="0"/>
              </a:spcBef>
              <a:spcAft>
                <a:spcPts val="0"/>
              </a:spcAft>
              <a:buClr>
                <a:schemeClr val="dk1"/>
              </a:buClr>
              <a:buSzPts val="300"/>
              <a:buFont typeface="Arial"/>
              <a:buNone/>
            </a:pPr>
            <a:r>
              <a:rPr lang="en-US" sz="1400" b="1" i="0" u="none" strike="noStrike" cap="none" dirty="0">
                <a:solidFill>
                  <a:schemeClr val="dk1"/>
                </a:solidFill>
                <a:latin typeface="Calibri"/>
                <a:ea typeface="Calibri"/>
                <a:cs typeface="Calibri"/>
                <a:sym typeface="Calibri"/>
              </a:rPr>
              <a:t>Big Idea:  </a:t>
            </a:r>
            <a:r>
              <a:rPr lang="en-US" sz="1400" b="0" i="0" u="none" strike="noStrike" cap="none" dirty="0">
                <a:solidFill>
                  <a:schemeClr val="dk1"/>
                </a:solidFill>
                <a:latin typeface="Calibri"/>
                <a:ea typeface="Calibri"/>
                <a:cs typeface="Calibri"/>
                <a:sym typeface="Calibri"/>
              </a:rPr>
              <a:t>Define fluent as being fast and accurate with calculations</a:t>
            </a:r>
            <a:endParaRPr lang="en-US" sz="1400" dirty="0"/>
          </a:p>
          <a:p>
            <a:pPr marL="0" marR="0" lvl="0" indent="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400" b="1" i="0" u="none" strike="noStrike" cap="none" dirty="0">
                <a:solidFill>
                  <a:schemeClr val="dk1"/>
                </a:solidFill>
                <a:latin typeface="Calibri"/>
                <a:ea typeface="Calibri"/>
                <a:cs typeface="Calibri"/>
                <a:sym typeface="Calibri"/>
              </a:rPr>
              <a:t>Details:</a:t>
            </a:r>
            <a:endParaRPr lang="en-US" sz="1400" b="1" u="none" dirty="0"/>
          </a:p>
          <a:p>
            <a:pPr marL="285750" marR="0" lvl="0" indent="-2857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Another aspect of rigor is procedural skill and fluency.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Note that this is not memorization absent understanding. This is the outcome of a carefully laid out learning progression.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We can’t expect fluency to be a natural outcome without addressing it specifically in the classroom and in our materials. Some students might require more practice than others, and that should be attended to.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There is not one approach to get to speed and accuracy that will work for all students.  All students, however, will need to develop a way to get there.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It is important to note here that while teachers in grades K-5 may find creative ways to use calculators in the classroom, students are not meeting the standards when they use them--not just in the area of fluency, but in all other areas of the Standards as well.</a:t>
            </a:r>
            <a:endParaRPr lang="en-US" sz="1400" dirty="0"/>
          </a:p>
          <a:p>
            <a:pPr marL="0" marR="0" lvl="0" indent="0" algn="l" rtl="0">
              <a:spcBef>
                <a:spcPts val="0"/>
              </a:spcBef>
              <a:spcAft>
                <a:spcPts val="0"/>
              </a:spcAft>
              <a:buClr>
                <a:schemeClr val="dk1"/>
              </a:buClr>
              <a:buSzPts val="1200"/>
              <a:buFont typeface="Arial"/>
              <a:buNone/>
            </a:pPr>
            <a:endParaRPr lang="en-US" sz="1400" b="0"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Arial"/>
              <a:buNone/>
            </a:pPr>
            <a:r>
              <a:rPr lang="en-US" sz="1400" b="1" i="0" u="none" strike="noStrike" cap="none" dirty="0">
                <a:solidFill>
                  <a:schemeClr val="dk1"/>
                </a:solidFill>
                <a:latin typeface="Calibri"/>
                <a:ea typeface="Calibri"/>
                <a:cs typeface="Calibri"/>
                <a:sym typeface="Calibri"/>
              </a:rPr>
              <a:t>Background Knowledge: </a:t>
            </a:r>
            <a:r>
              <a:rPr lang="en-US" sz="1400" b="0" i="0" u="none" strike="noStrike" cap="none" dirty="0">
                <a:solidFill>
                  <a:schemeClr val="dk1"/>
                </a:solidFill>
                <a:latin typeface="Calibri"/>
                <a:ea typeface="Calibri"/>
                <a:cs typeface="Calibri"/>
                <a:sym typeface="Calibri"/>
              </a:rPr>
              <a:t>Think of fluency as compared to being fluent in a foreign language</a:t>
            </a:r>
            <a:endParaRPr lang="en-US" sz="1400" dirty="0"/>
          </a:p>
          <a:p>
            <a:pPr marL="0" marR="0" lvl="0" indent="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Arial"/>
              <a:ea typeface="Arial"/>
              <a:cs typeface="Arial"/>
              <a:sym typeface="Arial"/>
            </a:endParaRPr>
          </a:p>
          <a:p>
            <a:pPr marL="0" indent="0" eaLnBrk="1" hangingPunct="1">
              <a:spcBef>
                <a:spcPct val="0"/>
              </a:spcBef>
              <a:buFontTx/>
              <a:buNone/>
            </a:pPr>
            <a:endParaRPr lang="en-US" sz="1400" dirty="0"/>
          </a:p>
        </p:txBody>
      </p:sp>
      <p:sp>
        <p:nvSpPr>
          <p:cNvPr id="108548" name="Shape 313"/>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Shape 318"/>
          <p:cNvSpPr>
            <a:spLocks noGrp="1" noRot="1" noChangeAspect="1" noTextEdit="1"/>
          </p:cNvSpPr>
          <p:nvPr>
            <p:ph type="sldImg" idx="2"/>
          </p:nvPr>
        </p:nvSpPr>
        <p:spPr>
          <a:ln>
            <a:headEnd/>
            <a:tailEnd/>
          </a:ln>
        </p:spPr>
      </p:sp>
      <p:sp>
        <p:nvSpPr>
          <p:cNvPr id="109571" name="Shape 319"/>
          <p:cNvSpPr txBox="1">
            <a:spLocks noGrp="1"/>
          </p:cNvSpPr>
          <p:nvPr>
            <p:ph type="body" idx="1"/>
          </p:nvPr>
        </p:nvSpPr>
        <p:spPr bwMode="auto">
          <a:xfrm>
            <a:off x="701040" y="4415790"/>
            <a:ext cx="5608320" cy="397203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i="0" u="none" strike="noStrike" cap="none" dirty="0">
                <a:solidFill>
                  <a:schemeClr val="dk1"/>
                </a:solidFill>
                <a:latin typeface="Calibri"/>
                <a:ea typeface="Calibri"/>
                <a:cs typeface="Calibri"/>
                <a:sym typeface="Calibri"/>
              </a:rPr>
              <a:t>Big Idea: </a:t>
            </a:r>
            <a:r>
              <a:rPr lang="en-US" sz="1400" b="0" i="0" u="none" strike="noStrike" cap="none" dirty="0">
                <a:solidFill>
                  <a:schemeClr val="dk1"/>
                </a:solidFill>
                <a:latin typeface="Calibri"/>
                <a:ea typeface="Calibri"/>
                <a:cs typeface="Calibri"/>
                <a:sym typeface="Calibri"/>
              </a:rPr>
              <a:t>Define the required fluencies called for by the CCSSM in grades K-6</a:t>
            </a:r>
            <a:endParaRPr lang="en-US" sz="1400" dirty="0"/>
          </a:p>
          <a:p>
            <a:pPr marL="0" indent="0" eaLnBrk="1" hangingPunct="1">
              <a:spcBef>
                <a:spcPct val="0"/>
              </a:spcBef>
              <a:buFontTx/>
              <a:buNone/>
            </a:pPr>
            <a:endParaRPr lang="en-US" sz="1400" dirty="0">
              <a:solidFill>
                <a:srgbClr val="000000"/>
              </a:solidFill>
              <a:cs typeface="Arial" charset="0"/>
              <a:sym typeface="Arial" charset="0"/>
            </a:endParaRPr>
          </a:p>
          <a:p>
            <a:pPr marL="0" indent="0" eaLnBrk="1" hangingPunct="1">
              <a:spcBef>
                <a:spcPct val="0"/>
              </a:spcBef>
              <a:buFontTx/>
              <a:buNone/>
            </a:pPr>
            <a:r>
              <a:rPr lang="en-US" sz="1400" b="1" dirty="0">
                <a:solidFill>
                  <a:srgbClr val="000000"/>
                </a:solidFill>
                <a:cs typeface="Arial" charset="0"/>
                <a:sym typeface="Arial" charset="0"/>
              </a:rPr>
              <a:t>Details:</a:t>
            </a:r>
          </a:p>
          <a:p>
            <a:pPr eaLnBrk="1" hangingPunct="1">
              <a:spcBef>
                <a:spcPct val="0"/>
              </a:spcBef>
              <a:buFontTx/>
              <a:buChar char="•"/>
            </a:pPr>
            <a:r>
              <a:rPr lang="en-US" sz="1400" dirty="0">
                <a:solidFill>
                  <a:srgbClr val="000000"/>
                </a:solidFill>
                <a:cs typeface="Arial" charset="0"/>
                <a:sym typeface="Arial" charset="0"/>
              </a:rPr>
              <a:t>This chart shows a breakdown of the required fluencies in grades K-6.</a:t>
            </a:r>
          </a:p>
          <a:p>
            <a:pPr eaLnBrk="1" hangingPunct="1">
              <a:spcBef>
                <a:spcPct val="0"/>
              </a:spcBef>
              <a:buFontTx/>
              <a:buChar char="•"/>
            </a:pPr>
            <a:r>
              <a:rPr lang="en-US" sz="1400" i="1" dirty="0">
                <a:solidFill>
                  <a:srgbClr val="000000"/>
                </a:solidFill>
                <a:cs typeface="Arial" charset="0"/>
                <a:sym typeface="Arial" charset="0"/>
              </a:rPr>
              <a:t>Fluent</a:t>
            </a:r>
            <a:r>
              <a:rPr lang="en-US" sz="1400" dirty="0">
                <a:solidFill>
                  <a:srgbClr val="000000"/>
                </a:solidFill>
                <a:cs typeface="Arial" charset="0"/>
                <a:sym typeface="Arial" charset="0"/>
              </a:rPr>
              <a:t> in the particular Standards cited here means </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fast and accurate.</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 It might also help to think of fluency in math as similar to fluency in a foreign language: when you</a:t>
            </a:r>
            <a:r>
              <a:rPr lang="ja-JP" altLang="en-US" sz="1400" dirty="0">
                <a:solidFill>
                  <a:srgbClr val="000000"/>
                </a:solidFill>
                <a:cs typeface="Arial" charset="0"/>
                <a:sym typeface="Arial" charset="0"/>
              </a:rPr>
              <a:t>’</a:t>
            </a:r>
            <a:r>
              <a:rPr lang="en-US" altLang="ja-JP" sz="1400" dirty="0">
                <a:solidFill>
                  <a:srgbClr val="000000"/>
                </a:solidFill>
                <a:cs typeface="Arial" charset="0"/>
                <a:sym typeface="Arial" charset="0"/>
              </a:rPr>
              <a:t>re fluent, you flow. Fluent isn’t halting, stumbling, or reversing oneself. </a:t>
            </a:r>
          </a:p>
          <a:p>
            <a:pPr eaLnBrk="1" hangingPunct="1">
              <a:spcBef>
                <a:spcPct val="0"/>
              </a:spcBef>
              <a:buFontTx/>
              <a:buChar char="•"/>
            </a:pPr>
            <a:r>
              <a:rPr lang="en-US" sz="1400" dirty="0">
                <a:solidFill>
                  <a:srgbClr val="000000"/>
                </a:solidFill>
                <a:cs typeface="Arial" charset="0"/>
                <a:sym typeface="Arial" charset="0"/>
              </a:rPr>
              <a:t>The word </a:t>
            </a:r>
            <a:r>
              <a:rPr lang="en-US" sz="1400" i="1" dirty="0">
                <a:solidFill>
                  <a:srgbClr val="000000"/>
                </a:solidFill>
                <a:cs typeface="Arial" charset="0"/>
                <a:sym typeface="Arial" charset="0"/>
              </a:rPr>
              <a:t>fluency</a:t>
            </a:r>
            <a:r>
              <a:rPr lang="en-US" sz="1400" dirty="0">
                <a:solidFill>
                  <a:srgbClr val="000000"/>
                </a:solidFill>
                <a:cs typeface="Arial" charset="0"/>
                <a:sym typeface="Arial" charset="0"/>
              </a:rPr>
              <a:t> was used judiciously in the Standards to mark the endpoints of progressions of learning that begin with solid underpinnings and then pass upward through stages of growing maturity. </a:t>
            </a:r>
          </a:p>
          <a:p>
            <a:pPr eaLnBrk="1" hangingPunct="1">
              <a:spcBef>
                <a:spcPct val="0"/>
              </a:spcBef>
              <a:buFontTx/>
              <a:buChar char="•"/>
            </a:pPr>
            <a:r>
              <a:rPr lang="en-US" sz="1400" dirty="0">
                <a:solidFill>
                  <a:srgbClr val="000000"/>
                </a:solidFill>
                <a:cs typeface="Arial" charset="0"/>
                <a:sym typeface="Arial" charset="0"/>
              </a:rPr>
              <a:t>Some of these fluency expectations are meant to be mental, others need pencil and paper. But for each of them, there should be no hesitation about how to proceed in getting the answer with accuracy (for example, in grade 3, the</a:t>
            </a:r>
            <a:r>
              <a:rPr lang="en-US" sz="1400" baseline="0" dirty="0">
                <a:solidFill>
                  <a:srgbClr val="000000"/>
                </a:solidFill>
                <a:cs typeface="Arial" charset="0"/>
                <a:sym typeface="Arial" charset="0"/>
              </a:rPr>
              <a:t> fluency expectations for adding and subtracting within 1,000 are expected to be completed with pencil and paper, when needed</a:t>
            </a:r>
            <a:r>
              <a:rPr lang="en-US" sz="1400" dirty="0">
                <a:solidFill>
                  <a:srgbClr val="000000"/>
                </a:solidFill>
                <a:cs typeface="Arial" charset="0"/>
                <a:sym typeface="Arial" charset="0"/>
              </a:rPr>
              <a:t>).</a:t>
            </a:r>
          </a:p>
        </p:txBody>
      </p:sp>
      <p:sp>
        <p:nvSpPr>
          <p:cNvPr id="109572" name="Shape 320"/>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Shape 332"/>
          <p:cNvSpPr>
            <a:spLocks noGrp="1" noRot="1" noChangeAspect="1" noTextEdit="1"/>
          </p:cNvSpPr>
          <p:nvPr>
            <p:ph type="sldImg" idx="2"/>
          </p:nvPr>
        </p:nvSpPr>
        <p:spPr>
          <a:ln>
            <a:headEnd/>
            <a:tailEnd/>
          </a:ln>
        </p:spPr>
      </p:sp>
      <p:sp>
        <p:nvSpPr>
          <p:cNvPr id="111619" name="Shape 333"/>
          <p:cNvSpPr txBox="1">
            <a:spLocks noGrp="1"/>
          </p:cNvSpPr>
          <p:nvPr>
            <p:ph type="body" idx="1"/>
          </p:nvPr>
        </p:nvSpPr>
        <p:spPr bwMode="auto">
          <a:xfrm>
            <a:off x="701040" y="4415790"/>
            <a:ext cx="5608320" cy="526469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tIns="46568" bIns="46568"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rtl="0">
              <a:spcBef>
                <a:spcPts val="0"/>
              </a:spcBef>
              <a:spcAft>
                <a:spcPts val="0"/>
              </a:spcAft>
              <a:buClr>
                <a:schemeClr val="dk1"/>
              </a:buClr>
              <a:buSzPts val="300"/>
              <a:buFont typeface="Arial"/>
              <a:buNone/>
            </a:pPr>
            <a:r>
              <a:rPr lang="en-US" sz="1400" b="1" i="0" u="none" strike="noStrike" cap="none" dirty="0">
                <a:solidFill>
                  <a:schemeClr val="dk1"/>
                </a:solidFill>
                <a:latin typeface="Calibri"/>
                <a:ea typeface="Calibri"/>
                <a:cs typeface="Calibri"/>
                <a:sym typeface="Calibri"/>
              </a:rPr>
              <a:t>Big Idea:  </a:t>
            </a:r>
            <a:r>
              <a:rPr lang="en-US" sz="1400" b="0" i="0" u="none" strike="noStrike" cap="none" dirty="0">
                <a:solidFill>
                  <a:schemeClr val="dk1"/>
                </a:solidFill>
                <a:latin typeface="Calibri"/>
                <a:ea typeface="Calibri"/>
                <a:cs typeface="Calibri"/>
                <a:sym typeface="Calibri"/>
              </a:rPr>
              <a:t>Explain application as it relates to the CCSSM</a:t>
            </a:r>
            <a:endParaRPr lang="en-US" sz="1400" dirty="0"/>
          </a:p>
          <a:p>
            <a:pPr marL="0" marR="0" lvl="0" indent="0" algn="l" rtl="0">
              <a:spcBef>
                <a:spcPts val="0"/>
              </a:spcBef>
              <a:spcAft>
                <a:spcPts val="0"/>
              </a:spcAft>
              <a:buClr>
                <a:schemeClr val="dk1"/>
              </a:buClr>
              <a:buSzPts val="1200"/>
              <a:buFont typeface="Arial"/>
              <a:buNone/>
            </a:pPr>
            <a:endParaRPr lang="en-US"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400" b="1" i="0" u="none" strike="noStrike" cap="none" dirty="0">
                <a:solidFill>
                  <a:schemeClr val="dk1"/>
                </a:solidFill>
                <a:latin typeface="Calibri"/>
                <a:ea typeface="Calibri"/>
                <a:cs typeface="Calibri"/>
                <a:sym typeface="Calibri"/>
              </a:rPr>
              <a:t>Details:</a:t>
            </a:r>
            <a:endParaRPr lang="en-US" sz="1400" b="1" u="none"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Using mathematics in problem solving contexts is the third leg of the stool supporting the learning that is going on in the math classroom.</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This is the “why we learn math” piece. We learn it so we can apply it in situations that require mathematical knowledge. There are requirements for application all the way throughout the grades in the CCSS.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We can’t just focus solely on application—we need also to give students opportunities to gain deep insight into the mathematical concepts they are using and also develop fluency with the procedures that will be applied in these situations. The problem-solving aspect of application is what’s at stake here—if we attempt this with a lack of conceptual knowledge and procedural fluency, the problem just becomes three times harder. </a:t>
            </a:r>
            <a:endParaRPr lang="en-US" sz="1400" dirty="0"/>
          </a:p>
          <a:p>
            <a:pPr marL="285750" marR="0" lvl="0" indent="-273050" algn="l" rtl="0">
              <a:spcBef>
                <a:spcPts val="0"/>
              </a:spcBef>
              <a:spcAft>
                <a:spcPts val="0"/>
              </a:spcAft>
              <a:buClr>
                <a:schemeClr val="dk1"/>
              </a:buClr>
              <a:buSzPts val="1200"/>
              <a:buFont typeface="Calibri"/>
              <a:buChar char="•"/>
            </a:pPr>
            <a:r>
              <a:rPr lang="en-US" sz="1400" b="0" i="0" u="none" strike="noStrike" cap="none" dirty="0">
                <a:solidFill>
                  <a:schemeClr val="dk1"/>
                </a:solidFill>
                <a:latin typeface="Calibri"/>
                <a:ea typeface="Calibri"/>
                <a:cs typeface="Calibri"/>
                <a:sym typeface="Calibri"/>
              </a:rPr>
              <a:t>We don’t want to save all the application for the end of the learning progression. Application can be motivational and interesting, and there is a need for students at all levels to connect the mathematics they are learning to the world around them.  </a:t>
            </a:r>
            <a:endParaRPr lang="en-US" sz="1400" dirty="0"/>
          </a:p>
          <a:p>
            <a:pPr marL="0" marR="0" lvl="0" indent="0" algn="l" rtl="0">
              <a:spcBef>
                <a:spcPts val="0"/>
              </a:spcBef>
              <a:spcAft>
                <a:spcPts val="0"/>
              </a:spcAft>
              <a:buClr>
                <a:schemeClr val="dk1"/>
              </a:buClr>
              <a:buSzPts val="1200"/>
              <a:buFont typeface="Arial"/>
              <a:buNone/>
            </a:pPr>
            <a:endParaRPr lang="en-US" sz="1400" b="0"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400" b="1" i="0" u="none" strike="noStrike" cap="none" dirty="0">
                <a:solidFill>
                  <a:schemeClr val="dk1"/>
                </a:solidFill>
                <a:latin typeface="Calibri"/>
                <a:ea typeface="Calibri"/>
                <a:cs typeface="Calibri"/>
                <a:sym typeface="Calibri"/>
              </a:rPr>
              <a:t>Background Knowledge</a:t>
            </a:r>
            <a:r>
              <a:rPr lang="en-US" sz="1400" b="0" i="0" u="none" strike="noStrike" cap="none" dirty="0">
                <a:solidFill>
                  <a:schemeClr val="dk1"/>
                </a:solidFill>
                <a:latin typeface="Calibri"/>
                <a:ea typeface="Calibri"/>
                <a:cs typeface="Calibri"/>
                <a:sym typeface="Calibri"/>
              </a:rPr>
              <a:t>: The problem-solving aspect of application is made possible when students have developed both conceptual knowledge and procedural fluency. </a:t>
            </a:r>
            <a:endParaRPr lang="en-US" sz="1400" dirty="0"/>
          </a:p>
          <a:p>
            <a:pPr marL="0" marR="0" lvl="0" indent="0" algn="l" rtl="0">
              <a:spcBef>
                <a:spcPts val="0"/>
              </a:spcBef>
              <a:spcAft>
                <a:spcPts val="0"/>
              </a:spcAft>
              <a:buClr>
                <a:schemeClr val="dk1"/>
              </a:buClr>
              <a:buSzPts val="1400"/>
              <a:buFont typeface="Arial"/>
              <a:buNone/>
            </a:pPr>
            <a:endParaRPr lang="en-US" sz="1600" b="0" i="0" u="none" strike="noStrike" cap="none" dirty="0">
              <a:solidFill>
                <a:schemeClr val="dk1"/>
              </a:solidFill>
              <a:latin typeface="Arial"/>
              <a:ea typeface="Arial"/>
              <a:cs typeface="Arial"/>
              <a:sym typeface="Arial"/>
            </a:endParaRPr>
          </a:p>
          <a:p>
            <a:pPr marL="0" indent="0" eaLnBrk="1" hangingPunct="1">
              <a:spcBef>
                <a:spcPct val="0"/>
              </a:spcBef>
              <a:buFontTx/>
              <a:buNone/>
            </a:pPr>
            <a:endParaRPr lang="en-US" sz="1400" dirty="0"/>
          </a:p>
        </p:txBody>
      </p:sp>
      <p:sp>
        <p:nvSpPr>
          <p:cNvPr id="111620" name="Shape 334"/>
          <p:cNvSpPr>
            <a:spLocks noGrp="1"/>
          </p:cNvSpPr>
          <p:nvPr>
            <p:ph type="sldNum" sz="quarter" idx="12"/>
          </p:nvPr>
        </p:nvSpPr>
        <p:spPr>
          <a:xfrm>
            <a:off x="3970938" y="9016076"/>
            <a:ext cx="3037840" cy="278711"/>
          </a:xfrm>
          <a:noFill/>
        </p:spPr>
        <p:txBody>
          <a:bodyPr tIns="46568" bIns="46568">
            <a:spAutoFit/>
          </a:bodyPr>
          <a:lstStyle>
            <a:lvl1pPr eaLnBrk="0" hangingPunct="0">
              <a:defRPr sz="1400">
                <a:solidFill>
                  <a:srgbClr val="000000"/>
                </a:solidFill>
                <a:latin typeface="Arial" charset="0"/>
                <a:ea typeface="ＭＳ Ｐゴシック" pitchFamily="34" charset="-128"/>
                <a:sym typeface="Arial" charset="0"/>
              </a:defRPr>
            </a:lvl1pPr>
            <a:lvl2pPr marL="757066" indent="-291179" eaLnBrk="0" hangingPunct="0">
              <a:defRPr sz="1400">
                <a:solidFill>
                  <a:srgbClr val="000000"/>
                </a:solidFill>
                <a:latin typeface="Arial" charset="0"/>
                <a:ea typeface="ＭＳ Ｐゴシック" pitchFamily="34" charset="-128"/>
                <a:sym typeface="Arial" charset="0"/>
              </a:defRPr>
            </a:lvl2pPr>
            <a:lvl3pPr marL="1164717" indent="-232943" eaLnBrk="0" hangingPunct="0">
              <a:defRPr sz="1400">
                <a:solidFill>
                  <a:srgbClr val="000000"/>
                </a:solidFill>
                <a:latin typeface="Arial" charset="0"/>
                <a:ea typeface="ＭＳ Ｐゴシック" pitchFamily="34" charset="-128"/>
                <a:sym typeface="Arial" charset="0"/>
              </a:defRPr>
            </a:lvl3pPr>
            <a:lvl4pPr marL="1630604" indent="-232943" eaLnBrk="0" hangingPunct="0">
              <a:defRPr sz="1400">
                <a:solidFill>
                  <a:srgbClr val="000000"/>
                </a:solidFill>
                <a:latin typeface="Arial" charset="0"/>
                <a:ea typeface="ＭＳ Ｐゴシック" pitchFamily="34" charset="-128"/>
                <a:sym typeface="Arial" charset="0"/>
              </a:defRPr>
            </a:lvl4pPr>
            <a:lvl5pPr marL="2096491" indent="-232943" eaLnBrk="0" hangingPunct="0">
              <a:defRPr sz="1400">
                <a:solidFill>
                  <a:srgbClr val="000000"/>
                </a:solidFill>
                <a:latin typeface="Arial" charset="0"/>
                <a:ea typeface="ＭＳ Ｐゴシック" pitchFamily="34" charset="-128"/>
                <a:sym typeface="Arial" charset="0"/>
              </a:defRPr>
            </a:lvl5pPr>
            <a:lvl6pPr marL="2562377"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3028264"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94151"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960038" indent="-232943"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1" i="0" u="none" strike="noStrike" cap="none" dirty="0">
                <a:solidFill>
                  <a:schemeClr val="dk1"/>
                </a:solidFill>
                <a:latin typeface="+mn-lt"/>
                <a:ea typeface="Calibri"/>
                <a:cs typeface="Calibri"/>
                <a:sym typeface="Calibri"/>
              </a:rPr>
              <a:t>Big Idea: </a:t>
            </a:r>
            <a:r>
              <a:rPr lang="en-US" dirty="0"/>
              <a:t>The Instructional Practice Guides are designed for use in coaching and collaborating around math lessons and are non-evaluative observation tools.  The IPG purposefully focuses on the content of the lesson. </a:t>
            </a:r>
          </a:p>
          <a:p>
            <a:pPr marL="0" marR="0" lvl="0" indent="0" algn="l" rtl="0">
              <a:spcBef>
                <a:spcPts val="0"/>
              </a:spcBef>
              <a:spcAft>
                <a:spcPts val="0"/>
              </a:spcAft>
              <a:buNone/>
            </a:pPr>
            <a:endParaRPr lang="en-US" dirty="0"/>
          </a:p>
          <a:p>
            <a:pPr marL="0" marR="0" lvl="0" indent="0" algn="l" rtl="0">
              <a:spcBef>
                <a:spcPts val="0"/>
              </a:spcBef>
              <a:spcAft>
                <a:spcPts val="0"/>
              </a:spcAft>
              <a:buNone/>
            </a:pP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mn-lt"/>
                <a:ea typeface="Calibri"/>
                <a:cs typeface="Calibri"/>
                <a:sym typeface="Calibri"/>
              </a:rPr>
              <a:t>Details:</a:t>
            </a:r>
            <a:endParaRPr lang="en-US" dirty="0"/>
          </a:p>
          <a:p>
            <a:pPr marL="171450" lvl="0" indent="-171450" rtl="0">
              <a:spcBef>
                <a:spcPts val="0"/>
              </a:spcBef>
              <a:spcAft>
                <a:spcPts val="0"/>
              </a:spcAft>
              <a:buClr>
                <a:schemeClr val="dk1"/>
              </a:buClr>
              <a:buSzPts val="1200"/>
              <a:buFont typeface="Arial"/>
              <a:buChar char="•"/>
            </a:pPr>
            <a:r>
              <a:rPr lang="en-US" dirty="0"/>
              <a:t>Instructional Practice Guides are available either digitally or in print version (</a:t>
            </a:r>
            <a:r>
              <a:rPr lang="en-US" u="sng" dirty="0">
                <a:solidFill>
                  <a:schemeClr val="accent5"/>
                </a:solidFill>
                <a:hlinkClick r:id="rId3"/>
              </a:rPr>
              <a:t>https://achievethecore.org/category/1121/observe-aligned-instruction-using-the-instructional-practice-guide-coaching-tool</a:t>
            </a:r>
            <a:r>
              <a:rPr lang="en-US" dirty="0"/>
              <a:t>) . </a:t>
            </a:r>
          </a:p>
          <a:p>
            <a:pPr marL="171450" lvl="0" indent="-171450" rtl="0">
              <a:spcBef>
                <a:spcPts val="0"/>
              </a:spcBef>
              <a:spcAft>
                <a:spcPts val="0"/>
              </a:spcAft>
              <a:buClr>
                <a:schemeClr val="dk1"/>
              </a:buClr>
              <a:buSzPts val="1200"/>
              <a:buFont typeface="Arial"/>
              <a:buChar char="•"/>
            </a:pPr>
            <a:r>
              <a:rPr lang="en-US" dirty="0"/>
              <a:t>Each Instructional Practice Guide is a tool for a single lesson and is designed to capture evidence around 3 Core Actions. The Core Actions include indicators, or “look-</a:t>
            </a:r>
            <a:r>
              <a:rPr lang="en-US" dirty="0" err="1"/>
              <a:t>fors</a:t>
            </a:r>
            <a:r>
              <a:rPr lang="en-US" dirty="0"/>
              <a:t>”, around which evidence can be collected. </a:t>
            </a:r>
          </a:p>
          <a:p>
            <a:pPr marL="171450" lvl="0" indent="-171450" rtl="0">
              <a:spcBef>
                <a:spcPts val="0"/>
              </a:spcBef>
              <a:spcAft>
                <a:spcPts val="0"/>
              </a:spcAft>
              <a:buClr>
                <a:schemeClr val="dk1"/>
              </a:buClr>
              <a:buSzPts val="1200"/>
              <a:buFont typeface="Arial"/>
              <a:buChar char="•"/>
            </a:pPr>
            <a:r>
              <a:rPr lang="en-US" dirty="0"/>
              <a:t>Because content expectations vary depending on grade and subject, there are different versions of the IPG.  (K-8 and HS for Math and K-2 and 3-12 for ELA/Literacy.)</a:t>
            </a:r>
          </a:p>
          <a:p>
            <a:endParaRPr lang="en-US" dirty="0"/>
          </a:p>
          <a:p>
            <a:endParaRPr lang="en-US" dirty="0"/>
          </a:p>
          <a:p>
            <a:endParaRPr lang="en-US" dirty="0"/>
          </a:p>
          <a:p>
            <a:r>
              <a:rPr lang="en-US" dirty="0"/>
              <a:t>The first page of the print version of the Instruction Practice Guide: Coaching</a:t>
            </a:r>
            <a:r>
              <a:rPr lang="en-US" baseline="0" dirty="0"/>
              <a:t> tool</a:t>
            </a:r>
            <a:r>
              <a:rPr lang="en-US" dirty="0"/>
              <a:t> provides space for </a:t>
            </a:r>
            <a:r>
              <a:rPr lang="en-US" baseline="0" dirty="0"/>
              <a:t>recording background information on the lesson being taught.  </a:t>
            </a: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28</a:t>
            </a:fld>
            <a:endParaRPr lang="en-US"/>
          </a:p>
        </p:txBody>
      </p:sp>
    </p:spTree>
    <p:extLst>
      <p:ext uri="{BB962C8B-B14F-4D97-AF65-F5344CB8AC3E}">
        <p14:creationId xmlns:p14="http://schemas.microsoft.com/office/powerpoint/2010/main" val="1612288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2" name="Shape 732"/>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latin typeface="Calibri"/>
                <a:ea typeface="Calibri"/>
                <a:cs typeface="Calibri"/>
                <a:sym typeface="Calibri"/>
              </a:rPr>
              <a:t>Big Idea: </a:t>
            </a:r>
            <a:r>
              <a:rPr lang="en-US" sz="1200" b="0" i="0" u="sng" strike="noStrike" cap="none" dirty="0">
                <a:solidFill>
                  <a:schemeClr val="hlink"/>
                </a:solidFill>
                <a:latin typeface="Calibri"/>
                <a:ea typeface="Calibri"/>
                <a:cs typeface="Calibri"/>
                <a:sym typeface="Calibri"/>
              </a:rPr>
              <a:t>The IPGs </a:t>
            </a:r>
            <a:r>
              <a:rPr lang="en-US" sz="1200" b="0" i="0" u="none" strike="noStrike" cap="none" dirty="0">
                <a:solidFill>
                  <a:schemeClr val="dk1"/>
                </a:solidFill>
                <a:latin typeface="Calibri"/>
                <a:ea typeface="Calibri"/>
                <a:cs typeface="Calibri"/>
                <a:sym typeface="Calibri"/>
              </a:rPr>
              <a:t>(</a:t>
            </a:r>
            <a:r>
              <a:rPr lang="en-US" dirty="0"/>
              <a:t>http://achievethecore.org/page/1119/coaching-tool)</a:t>
            </a:r>
            <a:r>
              <a:rPr lang="en-US" baseline="0" dirty="0"/>
              <a:t> </a:t>
            </a:r>
            <a:r>
              <a:rPr lang="en-US" sz="1200" b="0" i="0" u="none" strike="noStrike" cap="none" dirty="0">
                <a:solidFill>
                  <a:schemeClr val="dk1"/>
                </a:solidFill>
                <a:latin typeface="Calibri"/>
                <a:ea typeface="Calibri"/>
                <a:cs typeface="Calibri"/>
                <a:sym typeface="Calibri"/>
              </a:rPr>
              <a:t>are available either digitally or in print version. They are designed to be used to observe a single lesson. The tools are designed for use in coaching and collaborating around mathematics lessons in most education settings and is a non-evaluative observation tool.  The IPG purposefully focuses on the content of the lesson.  Because content expectations vary depending on grade and subject, there are different versions of the IPG.  (K-8 and HS for Math and K-2 and 3-12 </a:t>
            </a:r>
            <a:r>
              <a:rPr lang="en-US" dirty="0"/>
              <a:t>for</a:t>
            </a:r>
            <a:r>
              <a:rPr lang="en-US" sz="1200" b="0" i="0" u="none" strike="noStrike" cap="none" dirty="0">
                <a:solidFill>
                  <a:schemeClr val="dk1"/>
                </a:solidFill>
                <a:latin typeface="Calibri"/>
                <a:ea typeface="Calibri"/>
                <a:cs typeface="Calibri"/>
                <a:sym typeface="Calibri"/>
              </a:rPr>
              <a:t> ELA/Literacy</a:t>
            </a:r>
            <a:r>
              <a:rPr lang="en-US" dirty="0"/>
              <a:t>.)</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a:t>
            </a:r>
          </a:p>
          <a:p>
            <a:pPr marL="465887" marR="0" lvl="0" indent="-300787"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There are two versions of the</a:t>
            </a:r>
            <a:r>
              <a:rPr lang="en-US" sz="1200" b="0" i="0" u="none" strike="noStrike" cap="none" baseline="0" dirty="0">
                <a:solidFill>
                  <a:schemeClr val="dk1"/>
                </a:solidFill>
                <a:latin typeface="Calibri"/>
                <a:ea typeface="Calibri"/>
                <a:cs typeface="Calibri"/>
                <a:sym typeface="Calibri"/>
              </a:rPr>
              <a:t> Math IPG: one for K-8 and one for High School.  They are the same except that the K-8 version refers to “grade-level” and the HS version refers to “course-level.”</a:t>
            </a:r>
          </a:p>
          <a:p>
            <a:pPr marL="465887" marR="0" lvl="0" indent="-300787"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The Math IPG includes 3 Core Actions, or key practices, with the observable indicators lettered under each. There is also room for recording notes and  evidence for each indicator. </a:t>
            </a:r>
          </a:p>
          <a:p>
            <a:pPr marL="465887" marR="0" lvl="0" indent="-300787" algn="l" rtl="0">
              <a:spcBef>
                <a:spcPts val="0"/>
              </a:spcBef>
              <a:spcAft>
                <a:spcPts val="0"/>
              </a:spcAft>
              <a:buClr>
                <a:schemeClr val="dk1"/>
              </a:buClr>
              <a:buSzPct val="83333"/>
              <a:buFont typeface="Calibri"/>
              <a:buChar char="●"/>
            </a:pPr>
            <a:r>
              <a:rPr lang="en-US" sz="1200" b="0" i="0" u="none" strike="noStrike" cap="none" dirty="0">
                <a:solidFill>
                  <a:schemeClr val="dk1"/>
                </a:solidFill>
                <a:latin typeface="Calibri"/>
                <a:ea typeface="Calibri"/>
                <a:cs typeface="Calibri"/>
                <a:sym typeface="Calibri"/>
              </a:rPr>
              <a:t>The right side of the table includes a “Ratings” column.  Ratings are considered optional and have been designed to offer some guiding language for discussion and calibration. </a:t>
            </a:r>
          </a:p>
          <a:p>
            <a:pPr marL="465887" marR="0" lvl="0" indent="-300787" algn="l" rtl="0">
              <a:spcBef>
                <a:spcPts val="0"/>
              </a:spcBef>
              <a:spcAft>
                <a:spcPts val="0"/>
              </a:spcAft>
              <a:buClr>
                <a:srgbClr val="000000"/>
              </a:buClr>
              <a:buSzPct val="83333"/>
              <a:buFont typeface="Calibri"/>
              <a:buChar char="●"/>
            </a:pPr>
            <a:r>
              <a:rPr lang="en-US" sz="1200" b="0" i="0" u="none" strike="noStrike" cap="none" dirty="0">
                <a:solidFill>
                  <a:srgbClr val="000000"/>
                </a:solidFill>
                <a:latin typeface="Calibri"/>
                <a:ea typeface="Calibri"/>
                <a:cs typeface="Calibri"/>
                <a:sym typeface="Calibri"/>
              </a:rPr>
              <a:t>Not every indicator will be observable in every lesson. </a:t>
            </a:r>
          </a:p>
          <a:p>
            <a:pPr marL="465887" marR="0" lvl="0" indent="-300787" algn="l" defTabSz="914400" rtl="0" eaLnBrk="1" fontAlgn="auto" latinLnBrk="0" hangingPunct="1">
              <a:lnSpc>
                <a:spcPct val="100000"/>
              </a:lnSpc>
              <a:spcBef>
                <a:spcPts val="0"/>
              </a:spcBef>
              <a:spcAft>
                <a:spcPts val="0"/>
              </a:spcAft>
              <a:buClr>
                <a:srgbClr val="000000"/>
              </a:buClr>
              <a:buSzPct val="83333"/>
              <a:buFont typeface="Calibri"/>
              <a:buChar char="●"/>
              <a:tabLst/>
              <a:defRPr/>
            </a:pPr>
            <a:r>
              <a:rPr lang="en-US" dirty="0"/>
              <a:t>This tool is meant as a support.  This process of shifting instructional practice to meet the expectations of college- and career-readiness standards must be developmental and respectful to the hard work teachers are doing in implementing the strategies required by an emphasis on college- and career-readiness.  The tool may be used for:</a:t>
            </a:r>
          </a:p>
          <a:p>
            <a:pPr marL="857250" lvl="1" indent="-342900">
              <a:lnSpc>
                <a:spcPct val="114000"/>
              </a:lnSpc>
              <a:spcBef>
                <a:spcPts val="600"/>
              </a:spcBef>
              <a:buFont typeface="Calibri" pitchFamily="34" charset="0"/>
              <a:buChar char="‒"/>
            </a:pPr>
            <a:r>
              <a:rPr lang="en-US" sz="1200" dirty="0">
                <a:solidFill>
                  <a:schemeClr val="tx1">
                    <a:lumMod val="85000"/>
                    <a:lumOff val="15000"/>
                  </a:schemeClr>
                </a:solidFill>
                <a:latin typeface="Lucida Sans" panose="020B0602030504020204" pitchFamily="34" charset="0"/>
              </a:rPr>
              <a:t>Coaching and feedback from instructional coaches or leaders</a:t>
            </a:r>
          </a:p>
          <a:p>
            <a:pPr marL="857250" lvl="1" indent="-342900">
              <a:lnSpc>
                <a:spcPct val="114000"/>
              </a:lnSpc>
              <a:spcBef>
                <a:spcPts val="600"/>
              </a:spcBef>
              <a:buFont typeface="Calibri" pitchFamily="34" charset="0"/>
              <a:buChar char="‒"/>
            </a:pPr>
            <a:r>
              <a:rPr lang="en-US" sz="1200" dirty="0">
                <a:solidFill>
                  <a:schemeClr val="tx1">
                    <a:lumMod val="85000"/>
                    <a:lumOff val="15000"/>
                  </a:schemeClr>
                </a:solidFill>
                <a:latin typeface="Lucida Sans" panose="020B0602030504020204" pitchFamily="34" charset="0"/>
              </a:rPr>
              <a:t>Teacher-to-teacher learning in PLCs, grade-level meetings or other collaborative structures</a:t>
            </a:r>
          </a:p>
          <a:p>
            <a:pPr marL="857250" lvl="1" indent="-342900">
              <a:lnSpc>
                <a:spcPct val="114000"/>
              </a:lnSpc>
              <a:spcBef>
                <a:spcPts val="600"/>
              </a:spcBef>
              <a:buFont typeface="Calibri" pitchFamily="34" charset="0"/>
              <a:buChar char="‒"/>
            </a:pPr>
            <a:r>
              <a:rPr lang="en-US" sz="1200" dirty="0">
                <a:solidFill>
                  <a:schemeClr val="tx1">
                    <a:lumMod val="85000"/>
                    <a:lumOff val="15000"/>
                  </a:schemeClr>
                </a:solidFill>
                <a:latin typeface="Lucida Sans" panose="020B0602030504020204" pitchFamily="34" charset="0"/>
              </a:rPr>
              <a:t>Teacher self-reflection </a:t>
            </a:r>
          </a:p>
          <a:p>
            <a:pPr marL="857250" lvl="1" indent="-342900">
              <a:lnSpc>
                <a:spcPct val="114000"/>
              </a:lnSpc>
              <a:spcBef>
                <a:spcPts val="600"/>
              </a:spcBef>
              <a:buFont typeface="Calibri" pitchFamily="34" charset="0"/>
              <a:buChar char="‒"/>
            </a:pPr>
            <a:r>
              <a:rPr lang="en-US" sz="1200" dirty="0">
                <a:solidFill>
                  <a:schemeClr val="tx1">
                    <a:lumMod val="85000"/>
                    <a:lumOff val="15000"/>
                  </a:schemeClr>
                </a:solidFill>
                <a:latin typeface="Lucida Sans" panose="020B0602030504020204" pitchFamily="34" charset="0"/>
              </a:rPr>
              <a:t>Lesson planning and preparation*</a:t>
            </a:r>
          </a:p>
          <a:p>
            <a:pPr marL="923087" marR="0" lvl="1" indent="-300787" algn="l" rtl="0">
              <a:spcBef>
                <a:spcPts val="0"/>
              </a:spcBef>
              <a:spcAft>
                <a:spcPts val="0"/>
              </a:spcAft>
              <a:buClr>
                <a:srgbClr val="000000"/>
              </a:buClr>
              <a:buSzPct val="83333"/>
              <a:buFont typeface="Calibri"/>
              <a:buChar char="●"/>
            </a:pPr>
            <a:endParaRPr lang="en-US" sz="12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rgbClr val="FF0000"/>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Background Knowledge:</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baseline="0" dirty="0"/>
              <a:t>*A lesson planning tool that aligns with the IPG is available at www.achievethecore.org/lesson-planning-tool</a:t>
            </a:r>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733" name="Shape 733"/>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334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This module includes the listed pieces of content. </a:t>
            </a:r>
            <a:endParaRPr dirty="0"/>
          </a:p>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Facilitator Note: </a:t>
            </a:r>
            <a:r>
              <a:rPr lang="en-US" sz="1200" b="0" i="0" u="none" strike="noStrike" cap="none" dirty="0">
                <a:solidFill>
                  <a:schemeClr val="dk1"/>
                </a:solidFill>
                <a:latin typeface="Calibri"/>
                <a:ea typeface="Calibri"/>
                <a:cs typeface="Calibri"/>
                <a:sym typeface="Calibri"/>
              </a:rPr>
              <a:t>This module is designed to be flexible. See the User’s Guide for ideas for scheduling to best meet your needs. </a:t>
            </a:r>
            <a:endParaRPr sz="1200" b="1" i="0" u="none" strike="noStrike" cap="none" dirty="0">
              <a:solidFill>
                <a:schemeClr val="dk1"/>
              </a:solidFill>
              <a:latin typeface="Calibri"/>
              <a:ea typeface="Calibri"/>
              <a:cs typeface="Calibri"/>
              <a:sym typeface="Calibri"/>
            </a:endParaRPr>
          </a:p>
        </p:txBody>
      </p:sp>
      <p:sp>
        <p:nvSpPr>
          <p:cNvPr id="407" name="Google Shape;4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1139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a:solidFill>
                  <a:schemeClr val="tx1"/>
                </a:solidFill>
                <a:effectLst/>
                <a:latin typeface="+mn-lt"/>
                <a:ea typeface="+mn-ea"/>
                <a:cs typeface="+mn-cs"/>
              </a:rPr>
              <a:t>Big Idea: </a:t>
            </a:r>
            <a:r>
              <a:rPr lang="en-US" sz="1200" kern="1200" baseline="0" dirty="0">
                <a:solidFill>
                  <a:schemeClr val="tx1"/>
                </a:solidFill>
                <a:effectLst/>
                <a:latin typeface="+mn-lt"/>
                <a:ea typeface="+mn-ea"/>
                <a:cs typeface="+mn-cs"/>
              </a:rPr>
              <a:t>The second page lists each Core Action and the Indicators for each. </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Details: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Reading over this page will give you an idea of all of the Core Actions and Indicators before taking a closer look at each one in the pages that follow.</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This is also useful for a quick reference to the Core Actions and Indicators without the rating language.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30</a:t>
            </a:fld>
            <a:endParaRPr lang="en-US"/>
          </a:p>
        </p:txBody>
      </p:sp>
    </p:spTree>
    <p:extLst>
      <p:ext uri="{BB962C8B-B14F-4D97-AF65-F5344CB8AC3E}">
        <p14:creationId xmlns:p14="http://schemas.microsoft.com/office/powerpoint/2010/main" val="3266677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Big Idea: </a:t>
            </a:r>
            <a:r>
              <a:rPr lang="en-US" sz="1200" i="0" u="none" strike="noStrike" cap="none" dirty="0">
                <a:solidFill>
                  <a:schemeClr val="dk1"/>
                </a:solidFill>
                <a:latin typeface="+mn-lt"/>
                <a:ea typeface="Calibri"/>
                <a:cs typeface="Calibri"/>
                <a:sym typeface="Calibri"/>
              </a:rPr>
              <a:t>Share the Core Actions that the IPG names for observing </a:t>
            </a:r>
            <a:r>
              <a:rPr lang="en-US" dirty="0"/>
              <a:t>CCR-aligned instructional practice</a:t>
            </a:r>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Details:</a:t>
            </a:r>
          </a:p>
          <a:p>
            <a:pPr marL="457200" marR="0" lvl="0" indent="-228600" algn="l" rtl="0">
              <a:spcBef>
                <a:spcPts val="0"/>
              </a:spcBef>
              <a:spcAft>
                <a:spcPts val="0"/>
              </a:spcAft>
              <a:buFont typeface="Arial" panose="020B0604020202020204" pitchFamily="34" charset="0"/>
              <a:buChar char="•"/>
            </a:pPr>
            <a:r>
              <a:rPr lang="en-US" dirty="0"/>
              <a:t>We will be taking a look at a specific tool for observing CCR-aligned instructional practice.  This tool names three overarching Core Actions that indicate alignment.  </a:t>
            </a:r>
          </a:p>
          <a:p>
            <a:pPr marL="457200" marR="0" lvl="0" indent="-228600" algn="l" rtl="0">
              <a:spcBef>
                <a:spcPts val="0"/>
              </a:spcBef>
              <a:spcAft>
                <a:spcPts val="0"/>
              </a:spcAft>
              <a:buFont typeface="Arial" panose="020B0604020202020204" pitchFamily="34" charset="0"/>
              <a:buChar char="•"/>
            </a:pPr>
            <a:r>
              <a:rPr lang="en-US" dirty="0"/>
              <a:t>Each of these Core Actions has more detailed descriptions of what to look for, but they will serve as a frame for us throughout our work today or analyzing a lesson observation, lesson plan, and student work.</a:t>
            </a:r>
          </a:p>
          <a:p>
            <a:pPr marL="457200" marR="0" lvl="0" indent="-228600" algn="l" rtl="0">
              <a:spcBef>
                <a:spcPts val="0"/>
              </a:spcBef>
              <a:spcAft>
                <a:spcPts val="0"/>
              </a:spcAft>
              <a:buFont typeface="Arial" panose="020B0604020202020204" pitchFamily="34" charset="0"/>
              <a:buChar char="•"/>
            </a:pPr>
            <a:r>
              <a:rPr lang="en-US" dirty="0"/>
              <a:t>You will notice that both Core Actions 2 and</a:t>
            </a:r>
            <a:r>
              <a:rPr lang="en-US" baseline="0" dirty="0"/>
              <a:t> 3 reference “content.”  It is important to remember that, as we look at teacher actions and how the practices play out in the classroom, they are all in service of students learning the specific mathematical content of the grade.</a:t>
            </a:r>
            <a:endParaRPr lang="en-US" dirty="0"/>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31</a:t>
            </a:fld>
            <a:endParaRPr lang="en-US"/>
          </a:p>
        </p:txBody>
      </p:sp>
    </p:spTree>
    <p:extLst>
      <p:ext uri="{BB962C8B-B14F-4D97-AF65-F5344CB8AC3E}">
        <p14:creationId xmlns:p14="http://schemas.microsoft.com/office/powerpoint/2010/main" val="3218270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Calibri"/>
              <a:buNone/>
            </a:pPr>
            <a:r>
              <a:rPr lang="en-US" b="1" dirty="0"/>
              <a:t>Big Idea: </a:t>
            </a:r>
            <a:r>
              <a:rPr lang="en-US" dirty="0"/>
              <a:t>The Beyond the Lesson Discussion Guide provides more opportunity to consider the evidence of the Shifts beyond the scope of a single lesson.</a:t>
            </a:r>
          </a:p>
          <a:p>
            <a:pPr lvl="0" rtl="0">
              <a:spcBef>
                <a:spcPts val="0"/>
              </a:spcBef>
              <a:buClr>
                <a:schemeClr val="dk1"/>
              </a:buClr>
              <a:buSzPct val="25000"/>
              <a:buFont typeface="Calibri"/>
              <a:buNone/>
            </a:pPr>
            <a:endParaRPr lang="en-US" b="1" dirty="0"/>
          </a:p>
          <a:p>
            <a:pPr lvl="0" rtl="0">
              <a:spcBef>
                <a:spcPts val="0"/>
              </a:spcBef>
              <a:buClr>
                <a:schemeClr val="dk1"/>
              </a:buClr>
              <a:buSzPct val="25000"/>
              <a:buFont typeface="Calibri"/>
              <a:buNone/>
            </a:pPr>
            <a:r>
              <a:rPr lang="en-US" b="1" dirty="0"/>
              <a:t>Details:</a:t>
            </a:r>
          </a:p>
          <a:p>
            <a:pPr lvl="0" rtl="0">
              <a:spcBef>
                <a:spcPts val="0"/>
              </a:spcBef>
              <a:buClr>
                <a:schemeClr val="dk1"/>
              </a:buClr>
              <a:buSzPct val="25000"/>
              <a:buFont typeface="Calibri"/>
              <a:buNone/>
            </a:pPr>
            <a:r>
              <a:rPr lang="en-US" b="1" dirty="0"/>
              <a:t>Have participants get out their copies of the IPG so they can see the Beyond the Lesson Guide and how integral it is to the IPG. It is always the final page of all of the IPGs.</a:t>
            </a:r>
          </a:p>
          <a:p>
            <a:pPr marL="457200" lvl="0" indent="-292100" rtl="0">
              <a:spcBef>
                <a:spcPts val="0"/>
              </a:spcBef>
              <a:buSzPct val="83333"/>
              <a:buChar char="●"/>
            </a:pPr>
            <a:r>
              <a:rPr lang="en-US" dirty="0"/>
              <a:t>The Beyond the Lesson Discussion Guide is designed for the post-observation conversation using the Instructional Practice Guide Coaching Tool (achievethecore.org/coaching-tool) or any other observation rubric. </a:t>
            </a:r>
          </a:p>
          <a:p>
            <a:pPr marL="457200" lvl="0" indent="-292100" rtl="0">
              <a:spcBef>
                <a:spcPts val="0"/>
              </a:spcBef>
              <a:buSzPct val="83333"/>
              <a:buChar char="●"/>
            </a:pPr>
            <a:r>
              <a:rPr lang="en-US" dirty="0"/>
              <a:t>The questions put the content of the lesson in the context of the broader instructional plan for the unit or year.</a:t>
            </a:r>
          </a:p>
          <a:p>
            <a:pPr marL="457200" lvl="0" indent="-292100" rtl="0">
              <a:spcBef>
                <a:spcPts val="0"/>
              </a:spcBef>
              <a:buSzPct val="83333"/>
              <a:buChar char="●"/>
            </a:pPr>
            <a:r>
              <a:rPr lang="en-US" dirty="0"/>
              <a:t>After discussing the observed lesson, select several appropriate  “Beyond the Lesson” (BTL) questions to help clearly delineate what practices are in place, what has already occurred, and what opportunities might exist in another lesson, further in the unit, or over the course of the year to incorporate the Shifts into the classroom.</a:t>
            </a:r>
          </a:p>
          <a:p>
            <a:pPr marL="457200" lvl="0" indent="-292100" rtl="0">
              <a:spcBef>
                <a:spcPts val="0"/>
              </a:spcBef>
              <a:buSzPct val="83333"/>
              <a:buChar char="●"/>
            </a:pPr>
            <a:r>
              <a:rPr lang="en-US" dirty="0"/>
              <a:t>The IPG Coaching Tool only captures one lesson or one day's work but, without addressing what is done before and after and how this lesson fits into the work of a unit or larger time frame, it is impossible to gain a valid sense of how instruction is or is not preparing students for college and career over time.  The BTL discussion guide questions are designed to address the broader instructional context.</a:t>
            </a:r>
          </a:p>
          <a:p>
            <a:pPr marL="457200" lvl="0" indent="-292100" rtl="0">
              <a:spcBef>
                <a:spcPts val="0"/>
              </a:spcBef>
              <a:buSzPct val="83333"/>
              <a:buChar char="●"/>
            </a:pPr>
            <a:r>
              <a:rPr lang="en-US" dirty="0"/>
              <a:t>Not all questions need to be raised at once, but all of the questions are of equal importance.</a:t>
            </a:r>
          </a:p>
          <a:p>
            <a:pPr marL="457200" lvl="0" indent="-292100" rtl="0">
              <a:spcBef>
                <a:spcPts val="0"/>
              </a:spcBef>
              <a:buSzPct val="83333"/>
              <a:buChar char="●"/>
            </a:pPr>
            <a:r>
              <a:rPr lang="en-US" dirty="0"/>
              <a:t>Point out the fact that some of the most crucial CCR standards cannot really be seen in a given lesson. Time spent on major work, for example, can only be understood over the course of the year.</a:t>
            </a:r>
          </a:p>
          <a:p>
            <a:pPr marL="457200" lvl="0" indent="-292100" rtl="0">
              <a:spcBef>
                <a:spcPts val="0"/>
              </a:spcBef>
              <a:buSzPct val="83333"/>
              <a:buChar char="●"/>
            </a:pPr>
            <a:r>
              <a:rPr lang="en-US" dirty="0"/>
              <a:t>The balance of the aspects of Rigor is also something that should be discussed in the context of a unit or the year.  Many lessons may only target one aspect of Rigor, depending on the standards they are targeting.</a:t>
            </a:r>
          </a:p>
          <a:p>
            <a:endParaRPr lang="en-US" i="0" baseline="0"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32</a:t>
            </a:fld>
            <a:endParaRPr lang="en-US"/>
          </a:p>
        </p:txBody>
      </p:sp>
    </p:spTree>
    <p:extLst>
      <p:ext uri="{BB962C8B-B14F-4D97-AF65-F5344CB8AC3E}">
        <p14:creationId xmlns:p14="http://schemas.microsoft.com/office/powerpoint/2010/main" val="2649724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Calibri"/>
              <a:buNone/>
              <a:tabLst/>
              <a:defRPr/>
            </a:pPr>
            <a:r>
              <a:rPr lang="en-US" sz="1200" b="1" i="0" u="none" strike="noStrike" cap="none" dirty="0">
                <a:solidFill>
                  <a:srgbClr val="000000"/>
                </a:solidFill>
                <a:latin typeface="Calibri"/>
                <a:ea typeface="Calibri"/>
                <a:cs typeface="Calibri"/>
                <a:sym typeface="Calibri"/>
              </a:rPr>
              <a:t>Big Idea: </a:t>
            </a:r>
            <a:r>
              <a:rPr lang="en-US" dirty="0">
                <a:solidFill>
                  <a:srgbClr val="000000"/>
                </a:solidFill>
              </a:rPr>
              <a:t>Connect the ideas behind the Shifts with the IPG and BTL Discussion Guide. </a:t>
            </a:r>
            <a:r>
              <a:rPr lang="en-US" dirty="0"/>
              <a:t>Give participants an opportunity to scan the templates for the arc of the work in the IPT.</a:t>
            </a:r>
          </a:p>
          <a:p>
            <a:pPr marL="0" marR="0" lvl="0" indent="0" algn="l" rtl="0">
              <a:lnSpc>
                <a:spcPct val="100000"/>
              </a:lnSpc>
              <a:spcBef>
                <a:spcPts val="0"/>
              </a:spcBef>
              <a:spcAft>
                <a:spcPts val="0"/>
              </a:spcAft>
              <a:buClr>
                <a:srgbClr val="000000"/>
              </a:buClr>
              <a:buSzPct val="25000"/>
              <a:buFont typeface="Calibri"/>
              <a:buNone/>
            </a:pPr>
            <a:endParaRPr lang="en-US" dirty="0">
              <a:solidFill>
                <a:srgbClr val="000000"/>
              </a:solidFill>
            </a:endParaRP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dirty="0">
                <a:solidFill>
                  <a:srgbClr val="000000"/>
                </a:solidFill>
                <a:latin typeface="Calibri"/>
                <a:ea typeface="Calibri"/>
                <a:cs typeface="Calibri"/>
                <a:sym typeface="Calibri"/>
              </a:rPr>
              <a:t>Details:</a:t>
            </a:r>
          </a:p>
          <a:p>
            <a:pPr marL="457200" marR="0" lvl="0" indent="-292100" algn="l" rtl="0">
              <a:lnSpc>
                <a:spcPct val="100000"/>
              </a:lnSpc>
              <a:spcBef>
                <a:spcPts val="0"/>
              </a:spcBef>
              <a:spcAft>
                <a:spcPts val="0"/>
              </a:spcAft>
              <a:buClr>
                <a:srgbClr val="000000"/>
              </a:buClr>
              <a:buSzPct val="83333"/>
              <a:buChar char="●"/>
            </a:pPr>
            <a:r>
              <a:rPr lang="en-US" dirty="0">
                <a:solidFill>
                  <a:srgbClr val="000000"/>
                </a:solidFill>
              </a:rPr>
              <a:t>Provide participants with copies of the IPG &amp; BTL Discussion Guide (last page of the IPG).</a:t>
            </a:r>
          </a:p>
          <a:p>
            <a:pPr marL="457200" marR="0" lvl="0" indent="-292100" algn="l" rtl="0">
              <a:lnSpc>
                <a:spcPct val="100000"/>
              </a:lnSpc>
              <a:spcBef>
                <a:spcPts val="0"/>
              </a:spcBef>
              <a:spcAft>
                <a:spcPts val="0"/>
              </a:spcAft>
              <a:buClr>
                <a:srgbClr val="000000"/>
              </a:buClr>
              <a:buSzPct val="83333"/>
              <a:buChar char="●"/>
            </a:pPr>
            <a:r>
              <a:rPr lang="en-US" dirty="0">
                <a:solidFill>
                  <a:srgbClr val="000000"/>
                </a:solidFill>
              </a:rPr>
              <a:t>Allow time for participants to complete the suggested activities on the slide at their tables. They should be able to identify all three Shifts within the IPG and the Beyond the Lesson Discussion Guide. If you have ample time, provide three different-colored highlighters to the participants so they can color code the document by Shifts. </a:t>
            </a:r>
          </a:p>
        </p:txBody>
      </p:sp>
      <p:sp>
        <p:nvSpPr>
          <p:cNvPr id="527" name="Shape 5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447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Big Idea: </a:t>
            </a:r>
            <a:r>
              <a:rPr lang="en-US" dirty="0"/>
              <a:t>The first Core Action is directly related to the Shifts: Focus, Coherence, and Rigor. The indicators included in Core Action 1 describe how the lesson should be structured in order to ensure that instruction reflects the Shifts.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Details:</a:t>
            </a:r>
          </a:p>
          <a:p>
            <a:pPr marL="174708" indent="-174708">
              <a:buFont typeface="Arial" panose="020B0604020202020204" pitchFamily="34" charset="0"/>
              <a:buChar char="•"/>
            </a:pPr>
            <a:r>
              <a:rPr lang="en-US" dirty="0"/>
              <a:t>Read each indicator. Ask participants to highlight 4–7 key words from each indicator. Have participants share the words they chose.</a:t>
            </a:r>
          </a:p>
          <a:p>
            <a:endParaRPr lang="en-US" dirty="0"/>
          </a:p>
          <a:p>
            <a:r>
              <a:rPr lang="en-US" i="1" dirty="0"/>
              <a:t>Suggested answers for both indicators and ratings are </a:t>
            </a:r>
            <a:r>
              <a:rPr lang="en-US" b="1" i="1" dirty="0"/>
              <a:t>bolded</a:t>
            </a:r>
            <a:r>
              <a:rPr lang="en-US"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  The </a:t>
            </a:r>
            <a:r>
              <a:rPr lang="en-US" b="1" dirty="0"/>
              <a:t>enacted </a:t>
            </a:r>
            <a:r>
              <a:rPr lang="en-US" dirty="0"/>
              <a:t>lesson </a:t>
            </a:r>
            <a:r>
              <a:rPr lang="en-US" b="1" dirty="0"/>
              <a:t>focuses</a:t>
            </a:r>
            <a:r>
              <a:rPr lang="en-US" dirty="0"/>
              <a:t> on the </a:t>
            </a:r>
            <a:r>
              <a:rPr lang="en-US" b="1" dirty="0"/>
              <a:t>grade/course-level cluster(s)</a:t>
            </a:r>
            <a:r>
              <a:rPr lang="en-US" dirty="0"/>
              <a:t>, grade/course-level content </a:t>
            </a:r>
            <a:r>
              <a:rPr lang="en-US" b="1" dirty="0"/>
              <a:t>standard(s), </a:t>
            </a:r>
            <a:r>
              <a:rPr lang="en-US" dirty="0"/>
              <a:t>or </a:t>
            </a:r>
            <a:r>
              <a:rPr lang="en-US" b="1" dirty="0"/>
              <a:t>part(s)</a:t>
            </a:r>
            <a:r>
              <a:rPr lang="en-US" dirty="0"/>
              <a:t> thereof.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Yes- The lesson focuses </a:t>
            </a:r>
            <a:r>
              <a:rPr lang="en-US" sz="1200" b="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on mathematics within the grade/course-level standards. </a:t>
            </a:r>
            <a:endParaRPr lang="en-US" dirty="0"/>
          </a:p>
          <a:p>
            <a:pPr marL="342900" indent="-342900">
              <a:buAutoNum type="alphaUcPeriod"/>
            </a:pPr>
            <a:endParaRPr lang="en-US" dirty="0"/>
          </a:p>
          <a:p>
            <a:pPr marL="0" indent="0">
              <a:buNone/>
            </a:pPr>
            <a:r>
              <a:rPr lang="en-US" dirty="0"/>
              <a:t>1B.  The </a:t>
            </a:r>
            <a:r>
              <a:rPr lang="en-US" b="1" dirty="0"/>
              <a:t>enacted</a:t>
            </a:r>
            <a:r>
              <a:rPr lang="en-US" dirty="0"/>
              <a:t> lesson appropriately </a:t>
            </a:r>
            <a:r>
              <a:rPr lang="en-US" b="1" dirty="0"/>
              <a:t>relates new content </a:t>
            </a:r>
            <a:r>
              <a:rPr lang="en-US" dirty="0"/>
              <a:t>to math content within or across grades. </a:t>
            </a:r>
          </a:p>
          <a:p>
            <a:pPr marL="0" indent="0">
              <a:buNone/>
            </a:pPr>
            <a:r>
              <a:rPr lang="en-US" sz="1200" kern="1200" dirty="0">
                <a:solidFill>
                  <a:schemeClr val="tx1"/>
                </a:solidFill>
                <a:effectLst/>
                <a:latin typeface="+mn-lt"/>
                <a:ea typeface="+mn-ea"/>
                <a:cs typeface="+mn-cs"/>
              </a:rPr>
              <a:t>	Yes- The lesson </a:t>
            </a:r>
            <a:r>
              <a:rPr lang="en-US" sz="1200" b="1" kern="1200" dirty="0">
                <a:solidFill>
                  <a:schemeClr val="tx1"/>
                </a:solidFill>
                <a:effectLst/>
                <a:latin typeface="+mn-lt"/>
                <a:ea typeface="+mn-ea"/>
                <a:cs typeface="+mn-cs"/>
              </a:rPr>
              <a:t>builds</a:t>
            </a:r>
            <a:r>
              <a:rPr lang="en-US" sz="1200" kern="1200" dirty="0">
                <a:solidFill>
                  <a:schemeClr val="tx1"/>
                </a:solidFill>
                <a:effectLst/>
                <a:latin typeface="+mn-lt"/>
                <a:ea typeface="+mn-ea"/>
                <a:cs typeface="+mn-cs"/>
              </a:rPr>
              <a:t> on students’ </a:t>
            </a:r>
            <a:r>
              <a:rPr lang="en-US" sz="1200" b="1" kern="1200" dirty="0">
                <a:solidFill>
                  <a:schemeClr val="tx1"/>
                </a:solidFill>
                <a:effectLst/>
                <a:latin typeface="+mn-lt"/>
                <a:ea typeface="+mn-ea"/>
                <a:cs typeface="+mn-cs"/>
              </a:rPr>
              <a:t>prior skills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understandings</a:t>
            </a:r>
            <a:r>
              <a:rPr lang="en-US" sz="1200" kern="1200" dirty="0">
                <a:solidFill>
                  <a:schemeClr val="tx1"/>
                </a:solidFill>
                <a:effectLst/>
                <a:latin typeface="+mn-lt"/>
                <a:ea typeface="+mn-ea"/>
                <a:cs typeface="+mn-cs"/>
              </a:rPr>
              <a:t>. </a:t>
            </a:r>
          </a:p>
          <a:p>
            <a:pPr marL="0" indent="0">
              <a:buNone/>
            </a:pPr>
            <a:endParaRPr lang="en-US" dirty="0"/>
          </a:p>
          <a:p>
            <a:pPr marL="0" indent="0">
              <a:buNone/>
            </a:pPr>
            <a:r>
              <a:rPr lang="en-US" dirty="0"/>
              <a:t>1C.   The </a:t>
            </a:r>
            <a:r>
              <a:rPr lang="en-US" b="1" dirty="0"/>
              <a:t>enacted </a:t>
            </a:r>
            <a:r>
              <a:rPr lang="en-US" dirty="0"/>
              <a:t>lesson intentionally </a:t>
            </a:r>
            <a:r>
              <a:rPr lang="en-US" b="1" dirty="0"/>
              <a:t>targets </a:t>
            </a:r>
            <a:r>
              <a:rPr lang="en-US" b="0" dirty="0"/>
              <a:t>the aspect(s) of </a:t>
            </a:r>
            <a:r>
              <a:rPr lang="en-US" b="1" dirty="0"/>
              <a:t>Rigor </a:t>
            </a:r>
            <a:r>
              <a:rPr lang="en-US" dirty="0"/>
              <a:t>(</a:t>
            </a:r>
            <a:r>
              <a:rPr lang="en-US" b="1" dirty="0"/>
              <a:t>conceptual understanding, procedural skill and fluency, application</a:t>
            </a:r>
            <a:r>
              <a:rPr lang="en-US" dirty="0"/>
              <a:t>) called for by the standard(s) being </a:t>
            </a:r>
            <a:r>
              <a:rPr lang="en-US" b="1" dirty="0"/>
              <a:t>addressed.</a:t>
            </a:r>
            <a:r>
              <a:rPr lang="en-US"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Yes- The enacted lesson </a:t>
            </a:r>
            <a:r>
              <a:rPr lang="en-US" sz="1200" b="1" kern="1200" dirty="0">
                <a:solidFill>
                  <a:schemeClr val="tx1"/>
                </a:solidFill>
                <a:effectLst/>
                <a:latin typeface="+mn-lt"/>
                <a:ea typeface="+mn-ea"/>
                <a:cs typeface="+mn-cs"/>
              </a:rPr>
              <a:t>explicitly </a:t>
            </a:r>
            <a:r>
              <a:rPr lang="en-US" sz="1200" kern="1200" dirty="0">
                <a:solidFill>
                  <a:schemeClr val="tx1"/>
                </a:solidFill>
                <a:effectLst/>
                <a:latin typeface="+mn-lt"/>
                <a:ea typeface="+mn-ea"/>
                <a:cs typeface="+mn-cs"/>
              </a:rPr>
              <a:t>targets the aspect(s) of Rigor called for by the standard(s) being addressed. </a:t>
            </a:r>
            <a:endParaRPr lang="en-US" dirty="0"/>
          </a:p>
          <a:p>
            <a:pPr marL="457200" lvl="1" indent="0">
              <a:buNone/>
            </a:pPr>
            <a:endParaRPr lang="en-US" dirty="0"/>
          </a:p>
          <a:p>
            <a:pPr marL="342900" indent="-342900">
              <a:buAutoNum type="alphaUcPeriod"/>
            </a:pPr>
            <a:endParaRPr lang="en-US" dirty="0"/>
          </a:p>
          <a:p>
            <a:r>
              <a:rPr lang="en-US" sz="1200" b="1" i="0" u="none" strike="noStrike" cap="none" dirty="0">
                <a:solidFill>
                  <a:schemeClr val="dk1"/>
                </a:solidFill>
                <a:latin typeface="+mn-lt"/>
                <a:ea typeface="Calibri"/>
                <a:cs typeface="Calibri"/>
                <a:sym typeface="Calibri"/>
              </a:rPr>
              <a:t>Background Knowledge:</a:t>
            </a:r>
            <a:r>
              <a:rPr lang="en-US" sz="1200" b="0" i="0" u="none" strike="noStrike" cap="none" dirty="0">
                <a:solidFill>
                  <a:schemeClr val="dk1"/>
                </a:solidFill>
                <a:latin typeface="+mn-lt"/>
                <a:ea typeface="Calibri"/>
                <a:cs typeface="Calibri"/>
                <a:sym typeface="Calibri"/>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While some indicators from Core Actions 2 and 3 may not be observed in every lesson, or may not be the focus of every observation, all lessons should observe for the focus, coherence, and rigor that are make up Core Action 1.</a:t>
            </a:r>
          </a:p>
          <a:p>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34</a:t>
            </a:fld>
            <a:endParaRPr lang="en-US" dirty="0"/>
          </a:p>
        </p:txBody>
      </p:sp>
    </p:spTree>
    <p:extLst>
      <p:ext uri="{BB962C8B-B14F-4D97-AF65-F5344CB8AC3E}">
        <p14:creationId xmlns:p14="http://schemas.microsoft.com/office/powerpoint/2010/main" val="4074006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a:t>Big Idea</a:t>
            </a:r>
            <a:r>
              <a:rPr lang="en-US" i="0" dirty="0"/>
              <a:t>: Practice determining what the indicators in Core Action 1 could look like in practice.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a:t>Details: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Facilitators should choose whether to complete Indicator A (1A) as a group before giving time for participants to complete the rest of the table.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most important part of using the coaching tool is to find evidence that supports the presence (or absence) of each indicator.  We will start by thinking through each indicator and identifying the Instructional Shift it is related to, as well as how we would go about finding evidence.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Debrief the activity by having participants share evidence that they’ve found. [Refer to the ANSWER KEY for suggested responses]</a:t>
            </a:r>
          </a:p>
          <a:p>
            <a:endParaRPr lang="en-US" i="0"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35</a:t>
            </a:fld>
            <a:endParaRPr lang="en-US" dirty="0"/>
          </a:p>
        </p:txBody>
      </p:sp>
    </p:spTree>
    <p:extLst>
      <p:ext uri="{BB962C8B-B14F-4D97-AF65-F5344CB8AC3E}">
        <p14:creationId xmlns:p14="http://schemas.microsoft.com/office/powerpoint/2010/main" val="3855834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This activity is optional.</a:t>
            </a:r>
          </a:p>
          <a:p>
            <a:pPr defTabSz="931774">
              <a:defRPr/>
            </a:pPr>
            <a:endParaRPr lang="en-US" b="1" i="0" dirty="0"/>
          </a:p>
          <a:p>
            <a:pPr defTabSz="931774">
              <a:defRPr/>
            </a:pPr>
            <a:r>
              <a:rPr lang="en-US" b="1" i="0" dirty="0"/>
              <a:t>Big Idea: </a:t>
            </a:r>
            <a:r>
              <a:rPr lang="en-US" b="0" i="0" dirty="0"/>
              <a:t>Analyze a lesson plan to look for evidence for the planning for Core Action 1.</a:t>
            </a:r>
            <a:endParaRPr lang="en-US" b="1" i="0" dirty="0"/>
          </a:p>
          <a:p>
            <a:pPr defTabSz="931774">
              <a:defRPr/>
            </a:pPr>
            <a:endParaRPr lang="en-US" dirty="0"/>
          </a:p>
          <a:p>
            <a:pPr defTabSz="931774">
              <a:defRPr/>
            </a:pPr>
            <a:r>
              <a:rPr lang="en-US" b="1" dirty="0"/>
              <a:t>Details: </a:t>
            </a:r>
          </a:p>
          <a:p>
            <a:pPr defTabSz="931774">
              <a:defRPr/>
            </a:pPr>
            <a:endParaRPr lang="en-US" dirty="0"/>
          </a:p>
          <a:p>
            <a:pPr defTabSz="931774">
              <a:defRPr/>
            </a:pPr>
            <a:r>
              <a:rPr lang="en-US" dirty="0"/>
              <a:t>We are now going to do an activity designed to let you practice finding evidence of planning for Core Action 1.  Note – Core Action 1 is about the enacted lesson – not the plan itself. You will review a lesson plan and take notes on the indicators for Core Action 1.  You are NOT rating the indicators, but instead just look for evidence and note it on the Instructional Practice Guide. This is just an exercise to get your feet wet.  As an observer, you might review a lesson plan prior to an observation but the lesson must be observed before indicators can be rated.</a:t>
            </a:r>
          </a:p>
          <a:p>
            <a:pPr defTabSz="931774">
              <a:defRPr/>
            </a:pPr>
            <a:endParaRPr lang="en-US" dirty="0"/>
          </a:p>
          <a:p>
            <a:pPr defTabSz="931774">
              <a:defRPr/>
            </a:pPr>
            <a:r>
              <a:rPr lang="en-US" i="0" dirty="0"/>
              <a:t>Directions</a:t>
            </a:r>
            <a:r>
              <a:rPr lang="en-US" i="0" baseline="0" dirty="0"/>
              <a:t> for activity:</a:t>
            </a:r>
            <a:endParaRPr lang="en-US" i="0" dirty="0"/>
          </a:p>
          <a:p>
            <a:pPr marL="174708" indent="-174708">
              <a:buFont typeface="Arial" panose="020B0604020202020204" pitchFamily="34" charset="0"/>
              <a:buChar char="•"/>
            </a:pPr>
            <a:r>
              <a:rPr lang="en-US" i="0" dirty="0"/>
              <a:t>Distribute a lesson plan to teachers that is within the appropriate grade-band for the group (Handout #2-5, or use a lesson plan of your choosing).</a:t>
            </a:r>
          </a:p>
          <a:p>
            <a:pPr marL="174708" indent="-174708" defTabSz="931774">
              <a:buFont typeface="Arial" panose="020B0604020202020204" pitchFamily="34" charset="0"/>
              <a:buChar char="•"/>
              <a:defRPr/>
            </a:pPr>
            <a:r>
              <a:rPr lang="en-US" i="0" dirty="0"/>
              <a:t>Remind participants that they are not rating the indicators.  </a:t>
            </a:r>
          </a:p>
          <a:p>
            <a:pPr marL="174708" indent="-174708">
              <a:buFont typeface="Arial" panose="020B0604020202020204" pitchFamily="34" charset="0"/>
              <a:buChar char="•"/>
            </a:pPr>
            <a:r>
              <a:rPr lang="en-US" i="0" dirty="0"/>
              <a:t>Give participants time to read the lesson plan and write evidence for each indicator in Core Action 1.  </a:t>
            </a:r>
          </a:p>
          <a:p>
            <a:pPr marL="174708" indent="-174708">
              <a:buFont typeface="Arial" panose="020B0604020202020204" pitchFamily="34" charset="0"/>
              <a:buChar char="•"/>
            </a:pPr>
            <a:r>
              <a:rPr lang="en-US" i="0" dirty="0"/>
              <a:t>Debrief the activity by having participants share evidence that they’ve found for each indicator.</a:t>
            </a:r>
          </a:p>
        </p:txBody>
      </p:sp>
      <p:sp>
        <p:nvSpPr>
          <p:cNvPr id="4" name="Slide Number Placeholder 3"/>
          <p:cNvSpPr>
            <a:spLocks noGrp="1"/>
          </p:cNvSpPr>
          <p:nvPr>
            <p:ph type="sldNum" sz="quarter" idx="10"/>
          </p:nvPr>
        </p:nvSpPr>
        <p:spPr/>
        <p:txBody>
          <a:bodyPr/>
          <a:lstStyle/>
          <a:p>
            <a:fld id="{04E9E3F7-BC2C-41E2-A907-44F2C1C6798A}" type="slidenum">
              <a:rPr lang="en-US" smtClean="0"/>
              <a:t>36</a:t>
            </a:fld>
            <a:endParaRPr lang="en-US"/>
          </a:p>
        </p:txBody>
      </p:sp>
    </p:spTree>
    <p:extLst>
      <p:ext uri="{BB962C8B-B14F-4D97-AF65-F5344CB8AC3E}">
        <p14:creationId xmlns:p14="http://schemas.microsoft.com/office/powerpoint/2010/main" val="113821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Big Idea: </a:t>
            </a:r>
            <a:r>
              <a:rPr lang="en-US" sz="1200" b="0" i="0" u="none" strike="noStrike" cap="none" dirty="0">
                <a:solidFill>
                  <a:schemeClr val="dk1"/>
                </a:solidFill>
                <a:latin typeface="+mn-lt"/>
                <a:ea typeface="Calibri"/>
                <a:cs typeface="Calibri"/>
                <a:sym typeface="Calibri"/>
              </a:rPr>
              <a:t>When considering evidence for Core Action 1, these questions are helpful to consider, either in advance of a lesson in planning or after a lesson as a reflection activity</a:t>
            </a:r>
          </a:p>
          <a:p>
            <a:endParaRPr lang="en-US" sz="1200" b="0" i="0" u="none" strike="noStrike" cap="none" dirty="0">
              <a:solidFill>
                <a:schemeClr val="dk1"/>
              </a:solidFill>
              <a:latin typeface="+mn-lt"/>
              <a:sym typeface="Calibri"/>
            </a:endParaRPr>
          </a:p>
          <a:p>
            <a:r>
              <a:rPr lang="en-US" sz="1200" b="1" i="0" u="none" strike="noStrike" cap="none" dirty="0">
                <a:solidFill>
                  <a:schemeClr val="dk1"/>
                </a:solidFill>
                <a:latin typeface="+mn-lt"/>
                <a:sym typeface="Calibri"/>
              </a:rPr>
              <a:t>Details</a:t>
            </a:r>
            <a:r>
              <a:rPr lang="en-US" sz="1200" b="0" i="0" u="none" strike="noStrike" cap="none" dirty="0">
                <a:solidFill>
                  <a:schemeClr val="dk1"/>
                </a:solidFill>
                <a:latin typeface="+mn-lt"/>
                <a:sym typeface="Calibri"/>
              </a:rPr>
              <a:t>:</a:t>
            </a:r>
            <a:endParaRPr lang="en-US" dirty="0"/>
          </a:p>
          <a:p>
            <a:r>
              <a:rPr lang="en-US" dirty="0"/>
              <a:t>There</a:t>
            </a:r>
            <a:r>
              <a:rPr lang="en-US" baseline="0" dirty="0"/>
              <a:t> are times when teachers or those who support teachers might wonder how they will know if a lesson does indeed, reflect the Shifts. These questions were created from the indicators for Core Action 1. Reflecting on these questions can assist in determining whether or not a lesson accurately reflects the Shifts. These questions can be used before a lesson is taught as a way to help in the planning process or they can be used after a lesson has been taught as a way to reflect on the lesson and self-assess the alignment of the lesson to the instructional shifts required. The Digital Planning Tool, which we will learn about later in the presentation, is a web-based tool that helps teachers think through these “How Will I Know” questions as they are planning their lesson.</a:t>
            </a:r>
            <a:endParaRPr lang="en-US" dirty="0"/>
          </a:p>
          <a:p>
            <a:endParaRPr lang="en-US" dirty="0"/>
          </a:p>
        </p:txBody>
      </p:sp>
      <p:sp>
        <p:nvSpPr>
          <p:cNvPr id="4" name="Slide Number Placeholder 3"/>
          <p:cNvSpPr>
            <a:spLocks noGrp="1"/>
          </p:cNvSpPr>
          <p:nvPr>
            <p:ph type="sldNum" sz="quarter" idx="10"/>
          </p:nvPr>
        </p:nvSpPr>
        <p:spPr/>
        <p:txBody>
          <a:bodyPr/>
          <a:lstStyle/>
          <a:p>
            <a:fld id="{C5600B05-F97E-E54D-A13C-2E4B0ED3F341}" type="slidenum">
              <a:rPr lang="en-US" smtClean="0"/>
              <a:t>37</a:t>
            </a:fld>
            <a:endParaRPr lang="en-US" dirty="0"/>
          </a:p>
        </p:txBody>
      </p:sp>
    </p:spTree>
    <p:extLst>
      <p:ext uri="{BB962C8B-B14F-4D97-AF65-F5344CB8AC3E}">
        <p14:creationId xmlns:p14="http://schemas.microsoft.com/office/powerpoint/2010/main" val="1801056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Big Idea: </a:t>
            </a:r>
            <a:r>
              <a:rPr lang="en-US" sz="1200" b="0" i="0" u="none" strike="noStrike" cap="none" dirty="0">
                <a:solidFill>
                  <a:schemeClr val="dk1"/>
                </a:solidFill>
                <a:latin typeface="+mn-lt"/>
                <a:ea typeface="Calibri"/>
                <a:cs typeface="Calibri"/>
                <a:sym typeface="Calibri"/>
              </a:rPr>
              <a:t> The purpose of the slide is to share the indicators for Core Action 2</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Details:   </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Arial" panose="020B0604020202020204" pitchFamily="34" charset="0"/>
              <a:buChar char="•"/>
              <a:tabLst/>
              <a:defRPr/>
            </a:pPr>
            <a:r>
              <a:rPr lang="en-US" baseline="0" dirty="0"/>
              <a:t>Core Action 2 is about students learning the content of the lesson through rich instructional experiences provided by the teacher. Notice how each indicator begins with the words, “The teacher…” This is to say that the instructional practices a teacher implements are important in getting all students to learn the content of a particular lesson and should be planned and executed purposefully. </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38</a:t>
            </a:fld>
            <a:endParaRPr lang="en-US" dirty="0"/>
          </a:p>
        </p:txBody>
      </p:sp>
    </p:spTree>
    <p:extLst>
      <p:ext uri="{BB962C8B-B14F-4D97-AF65-F5344CB8AC3E}">
        <p14:creationId xmlns:p14="http://schemas.microsoft.com/office/powerpoint/2010/main" val="2860346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a:t>Big Idea: </a:t>
            </a:r>
            <a:r>
              <a:rPr lang="en-US" i="0" baseline="0" dirty="0"/>
              <a:t>Noting the rating language in Core Action 2.</a:t>
            </a:r>
          </a:p>
          <a:p>
            <a:endParaRPr lang="en-US" i="0" baseline="0" dirty="0"/>
          </a:p>
          <a:p>
            <a:r>
              <a:rPr lang="en-US" b="1" i="0" baseline="0" dirty="0"/>
              <a:t>Details:</a:t>
            </a:r>
          </a:p>
          <a:p>
            <a:pPr marL="174708" indent="-174708">
              <a:buFont typeface="Arial" panose="020B0604020202020204" pitchFamily="34" charset="0"/>
              <a:buChar char="•"/>
            </a:pPr>
            <a:r>
              <a:rPr lang="en-US" baseline="0" dirty="0"/>
              <a:t>Let’s take a closer look at Core Action 2. First, it’s important to notice the difference in the way Core Action 2 is rated versus Core Action 1. In Core Action 1, the indicators were rated using YES and NO. Either the lesson does or does not reflect the focus, coherence, and rigor called for by the Standards. </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In Core Action 2, the indicators are more nuanced, so they are rated on a scale from 1–4, with 4 describing what the indicator looks like in an ideal classroom. The way each numerical rating is described is meant to help the observer and the teacher know how the lesson can be strengthened to better meet the indicators highest rating. It also shows that a teacher can be taking steps in the right direction to ensure his/her instructional practices are allowing all students to learn the content of the lesson.</a:t>
            </a:r>
          </a:p>
          <a:p>
            <a:pPr marL="174708" indent="-174708">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Background Knowledge: </a:t>
            </a:r>
            <a:r>
              <a:rPr lang="en-US" baseline="0" dirty="0"/>
              <a:t>Indicator 2A is about making the mathematics of the lesson explicit through the use of explanations, representations, and/or examples. This does not mean showing students how to get the answer. Rather, this means that the teacher is making the mathematics clear through the use of a variety of instructional techniques, enabling all students to see various ways of solving a problem.  This indicator can be met by teachers using a variety of instructional approaches – some lessons may call for direct instruction and sometimes a clear explanation from a teacher in the midst of a discovery lesson is the heart of the lesson.  Regardless of the approach, it is important that the teacher does not use mnemonics or tricks as a way to explain the mathematics.</a:t>
            </a: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39</a:t>
            </a:fld>
            <a:endParaRPr lang="en-US" dirty="0"/>
          </a:p>
        </p:txBody>
      </p:sp>
    </p:spTree>
    <p:extLst>
      <p:ext uri="{BB962C8B-B14F-4D97-AF65-F5344CB8AC3E}">
        <p14:creationId xmlns:p14="http://schemas.microsoft.com/office/powerpoint/2010/main" val="21838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People can be sensitive when discussing instruction. Teachers take a risk when allowing themselves to be recorded while teaching. To honor the spirit of risk-taking and to foster a safe, collaborative environment in which student learning can be discussed, we agree to follow these working agreements. </a:t>
            </a:r>
            <a:endParaRPr dirty="0"/>
          </a:p>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Details: </a:t>
            </a:r>
            <a:endParaRPr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b="0" i="0" u="none" strike="noStrike" kern="1200" dirty="0">
                <a:solidFill>
                  <a:schemeClr val="tx1"/>
                </a:solidFill>
                <a:effectLst/>
                <a:latin typeface="+mn-lt"/>
                <a:ea typeface="+mn-ea"/>
                <a:cs typeface="+mn-cs"/>
              </a:rPr>
              <a:t>Consider who is in the audience: Is there a range of expertise? If so, speak to how they each will engage to get the most out of the training, but also to allow others to get the most out of the training</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Assume the teacher has a reason for doing what s/he is doing. Ask questions to clarify.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Keep the focus on how this may be useful to you and your colleagues – (keep us informed of innovative ways you make use of these tools.)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tools we will use today include many places to capture and provide evidence. We’ll practice communicating using evidence in our reflections and sharing. </a:t>
            </a:r>
            <a:endParaRPr lang="en-US" dirty="0"/>
          </a:p>
          <a:p>
            <a:pPr marL="171450" marR="0" lvl="0" indent="-171450" algn="l" rtl="0">
              <a:spcBef>
                <a:spcPts val="0"/>
              </a:spcBef>
              <a:spcAft>
                <a:spcPts val="0"/>
              </a:spcAft>
              <a:buFont typeface="Arial" panose="020B0604020202020204" pitchFamily="34" charset="0"/>
              <a:buChar char="•"/>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Facilitator Note: </a:t>
            </a:r>
            <a:r>
              <a:rPr lang="en-US" sz="1200" b="0" i="0" u="none" strike="noStrike" cap="none" dirty="0">
                <a:solidFill>
                  <a:schemeClr val="dk1"/>
                </a:solidFill>
                <a:latin typeface="Calibri"/>
                <a:ea typeface="Calibri"/>
                <a:cs typeface="Calibri"/>
                <a:sym typeface="Calibri"/>
              </a:rPr>
              <a:t>This slide can be replaced with established group norms or adapted as necessary. </a:t>
            </a:r>
            <a:endParaRPr sz="1200" b="1" i="0" u="none" strike="noStrike" cap="none" dirty="0">
              <a:solidFill>
                <a:schemeClr val="dk1"/>
              </a:solidFill>
              <a:latin typeface="Calibri"/>
              <a:ea typeface="Calibri"/>
              <a:cs typeface="Calibri"/>
              <a:sym typeface="Calibri"/>
            </a:endParaRPr>
          </a:p>
        </p:txBody>
      </p:sp>
      <p:sp>
        <p:nvSpPr>
          <p:cNvPr id="414" name="Google Shape;41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862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Video to highlight the importance of making the mathematics of the lesson clear – compare to answer-getting.</a:t>
            </a:r>
          </a:p>
          <a:p>
            <a:endParaRPr lang="en-US" dirty="0"/>
          </a:p>
          <a:p>
            <a:r>
              <a:rPr lang="en-US" b="1" dirty="0"/>
              <a:t>Details:</a:t>
            </a:r>
          </a:p>
          <a:p>
            <a:pPr marL="171450" indent="-171450">
              <a:buFont typeface="Arial" panose="020B0604020202020204" pitchFamily="34" charset="0"/>
              <a:buChar char="•"/>
            </a:pPr>
            <a:r>
              <a:rPr lang="en-US" dirty="0"/>
              <a:t>We are going to watch a short video from Phil </a:t>
            </a:r>
            <a:r>
              <a:rPr lang="en-US" dirty="0" err="1"/>
              <a:t>Daro</a:t>
            </a:r>
            <a:r>
              <a:rPr lang="en-US" dirty="0"/>
              <a:t>, one of the lead authors of the Common Core Math Standards, talking about the value of teaching mathematics in greater depth.  As you’re watching, think about how his points relate to Indicator 2A.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Video can be found at </a:t>
            </a:r>
            <a:r>
              <a:rPr lang="en-US" dirty="0">
                <a:solidFill>
                  <a:srgbClr val="2B9650"/>
                </a:solidFill>
                <a:hlinkClick r:id="rId3"/>
              </a:rPr>
              <a:t>http://vimeo.com/81633860</a:t>
            </a:r>
            <a:endParaRPr lang="en-US" dirty="0">
              <a:solidFill>
                <a:srgbClr val="2B9650"/>
              </a:solidFill>
            </a:endParaRPr>
          </a:p>
        </p:txBody>
      </p:sp>
      <p:sp>
        <p:nvSpPr>
          <p:cNvPr id="4" name="Slide Number Placeholder 3"/>
          <p:cNvSpPr>
            <a:spLocks noGrp="1"/>
          </p:cNvSpPr>
          <p:nvPr>
            <p:ph type="sldNum" sz="quarter" idx="10"/>
          </p:nvPr>
        </p:nvSpPr>
        <p:spPr/>
        <p:txBody>
          <a:bodyPr/>
          <a:lstStyle/>
          <a:p>
            <a:fld id="{2FD13107-EE22-46DD-98C0-67FAAA2C5B6C}" type="slidenum">
              <a:rPr lang="en-US" smtClean="0"/>
              <a:pPr/>
              <a:t>40</a:t>
            </a:fld>
            <a:endParaRPr lang="en-US" dirty="0"/>
          </a:p>
        </p:txBody>
      </p:sp>
    </p:spTree>
    <p:extLst>
      <p:ext uri="{BB962C8B-B14F-4D97-AF65-F5344CB8AC3E}">
        <p14:creationId xmlns:p14="http://schemas.microsoft.com/office/powerpoint/2010/main" val="2068649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Big Idea: </a:t>
            </a:r>
            <a:r>
              <a:rPr lang="en-US" b="0" dirty="0"/>
              <a:t>Dive a little deeper into each indicator in Core Action 2.</a:t>
            </a:r>
            <a:endParaRPr lang="en-US" b="1" dirty="0"/>
          </a:p>
          <a:p>
            <a:pPr defTabSz="931774">
              <a:defRPr/>
            </a:pPr>
            <a:endParaRPr lang="en-US" dirty="0"/>
          </a:p>
          <a:p>
            <a:pPr defTabSz="931774">
              <a:defRPr/>
            </a:pPr>
            <a:r>
              <a:rPr lang="en-US" b="1" dirty="0"/>
              <a:t>Details: </a:t>
            </a:r>
          </a:p>
          <a:p>
            <a:pPr marL="171450" indent="-171450" defTabSz="931774">
              <a:buFont typeface="Arial" panose="020B0604020202020204" pitchFamily="34" charset="0"/>
              <a:buChar char="•"/>
              <a:defRPr/>
            </a:pPr>
            <a:r>
              <a:rPr lang="en-US" dirty="0"/>
              <a:t>We are now going to do an activity to get you thinking about finding evidence again, this time for Core Action 2.  </a:t>
            </a:r>
          </a:p>
          <a:p>
            <a:pPr defTabSz="931774">
              <a:defRPr/>
            </a:pPr>
            <a:endParaRPr lang="en-US" dirty="0"/>
          </a:p>
          <a:p>
            <a:pPr lvl="0" defTabSz="931774">
              <a:defRPr/>
            </a:pPr>
            <a:r>
              <a:rPr lang="en-US" i="0" dirty="0"/>
              <a:t>Directions for activity:</a:t>
            </a:r>
          </a:p>
          <a:p>
            <a:pPr marL="631908" lvl="1" indent="-174708">
              <a:buFont typeface="Arial" panose="020B0604020202020204" pitchFamily="34" charset="0"/>
              <a:buChar char="•"/>
            </a:pPr>
            <a:r>
              <a:rPr lang="en-US" i="0" dirty="0"/>
              <a:t>Distribute Handout #6 to each participant. </a:t>
            </a:r>
          </a:p>
          <a:p>
            <a:pPr marL="631908" lvl="1" indent="-174708">
              <a:buFont typeface="Arial" panose="020B0604020202020204" pitchFamily="34" charset="0"/>
              <a:buChar char="•"/>
            </a:pPr>
            <a:r>
              <a:rPr lang="en-US" i="0" dirty="0"/>
              <a:t>Give the small groups time to read through the indicator and highlight key words. </a:t>
            </a:r>
          </a:p>
          <a:p>
            <a:pPr marL="631908" lvl="1" indent="-174708">
              <a:buFont typeface="Arial" panose="020B0604020202020204" pitchFamily="34" charset="0"/>
              <a:buChar char="•"/>
            </a:pPr>
            <a:r>
              <a:rPr lang="en-US" i="0" dirty="0"/>
              <a:t>Give groups time to identify examples that show the indicator being met and not being met.  (Refer to the ANSWER KEY for key words and suggestions for answers to the questions.)</a:t>
            </a:r>
          </a:p>
          <a:p>
            <a:pPr marL="631908" lvl="1" indent="-174708">
              <a:buFont typeface="Arial" panose="020B0604020202020204" pitchFamily="34" charset="0"/>
              <a:buChar char="•"/>
            </a:pPr>
            <a:r>
              <a:rPr lang="en-US" i="0" dirty="0"/>
              <a:t>Debrief the activity by having participants share what they came up with. All participants should highlight the key words for each indicator, including those that were not assigned to them. Encourage a whole group discussion where participants add to and ask questions of the ideas of others.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41</a:t>
            </a:fld>
            <a:endParaRPr lang="en-US" dirty="0"/>
          </a:p>
        </p:txBody>
      </p:sp>
    </p:spTree>
    <p:extLst>
      <p:ext uri="{BB962C8B-B14F-4D97-AF65-F5344CB8AC3E}">
        <p14:creationId xmlns:p14="http://schemas.microsoft.com/office/powerpoint/2010/main" val="3855834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Big Idea: </a:t>
            </a:r>
            <a:r>
              <a:rPr lang="en-US" sz="1200" b="0" i="0" u="none" strike="noStrike" cap="none" dirty="0">
                <a:solidFill>
                  <a:schemeClr val="dk1"/>
                </a:solidFill>
                <a:latin typeface="+mn-lt"/>
                <a:ea typeface="Calibri"/>
                <a:cs typeface="Calibri"/>
                <a:sym typeface="Calibri"/>
              </a:rPr>
              <a:t>When considering evidence for Core Action 2, these questions are helpful to consider, either in advance of a lesson in planning or after a lesson as a reflection activity</a:t>
            </a:r>
          </a:p>
          <a:p>
            <a:endParaRPr lang="en-US" sz="1200" b="0" i="0" u="none" strike="noStrike" cap="none" dirty="0">
              <a:solidFill>
                <a:schemeClr val="dk1"/>
              </a:solidFill>
              <a:latin typeface="+mn-lt"/>
              <a:sym typeface="Calibri"/>
            </a:endParaRPr>
          </a:p>
          <a:p>
            <a:r>
              <a:rPr lang="en-US" sz="1200" b="1" i="0" u="none" strike="noStrike" cap="none" dirty="0">
                <a:solidFill>
                  <a:schemeClr val="dk1"/>
                </a:solidFill>
                <a:latin typeface="+mn-lt"/>
                <a:sym typeface="Calibri"/>
              </a:rPr>
              <a:t>Details</a:t>
            </a:r>
            <a:r>
              <a:rPr lang="en-US" sz="1200" b="0" i="0" u="none" strike="noStrike" cap="none" dirty="0">
                <a:solidFill>
                  <a:schemeClr val="dk1"/>
                </a:solidFill>
                <a:latin typeface="+mn-lt"/>
                <a:sym typeface="Calibri"/>
              </a:rPr>
              <a:t>:</a:t>
            </a:r>
            <a:endParaRPr lang="en-US" dirty="0"/>
          </a:p>
          <a:p>
            <a:r>
              <a:rPr lang="en-US" dirty="0"/>
              <a:t>There</a:t>
            </a:r>
            <a:r>
              <a:rPr lang="en-US" baseline="0" dirty="0"/>
              <a:t> are times when teachers or those who support teachers might wonder how they will know if instructional practices allow all students to learn the content of the lesson. These questions were created from the indicators for Core Action 2. Reflecting on these questions can assist in determining whether or not a lesson is designed with all students’ learning in mind. These questions can be used before a lesson is taught as a way to help in the planning process or they can be used after a lesson has been taught as a way to reflect on the lesson and self-assess the alignment of the lesson to the instructional practices that are necessary in lessons aligned to the Common Core and other college- and career-ready standards. The Digital Planning Tool, which we will learn about later in the presentation, is a web-based tool that helps teachers think through these “How Will I Know” questions as they are planning their lesson.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5600B05-F97E-E54D-A13C-2E4B0ED3F341}" type="slidenum">
              <a:rPr lang="en-US" smtClean="0"/>
              <a:t>42</a:t>
            </a:fld>
            <a:endParaRPr lang="en-US" dirty="0"/>
          </a:p>
        </p:txBody>
      </p:sp>
    </p:spTree>
    <p:extLst>
      <p:ext uri="{BB962C8B-B14F-4D97-AF65-F5344CB8AC3E}">
        <p14:creationId xmlns:p14="http://schemas.microsoft.com/office/powerpoint/2010/main" val="1801056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aseline="0" dirty="0"/>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Big Idea: </a:t>
            </a:r>
            <a:r>
              <a:rPr lang="en-US" sz="1200" b="0" i="0" u="none" strike="noStrike" cap="none" dirty="0">
                <a:solidFill>
                  <a:schemeClr val="dk1"/>
                </a:solidFill>
                <a:latin typeface="+mn-lt"/>
                <a:ea typeface="Calibri"/>
                <a:cs typeface="Calibri"/>
                <a:sym typeface="Calibri"/>
              </a:rPr>
              <a:t> The purpose of the slide is to share the indicators for Core Action 3</a:t>
            </a:r>
          </a:p>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mn-lt"/>
                <a:ea typeface="Calibri"/>
                <a:cs typeface="Calibri"/>
                <a:sym typeface="Calibri"/>
              </a:rPr>
              <a:t>Details:   </a:t>
            </a:r>
          </a:p>
          <a:p>
            <a:pPr marL="171450" indent="-171450">
              <a:buFont typeface="Arial" panose="020B0604020202020204" pitchFamily="34" charset="0"/>
              <a:buChar char="•"/>
            </a:pPr>
            <a:r>
              <a:rPr lang="en-US" baseline="0" dirty="0"/>
              <a:t>Now let’s look move to Core Action 3. Take a few minutes to read through the five indicators for Core Action 3. </a:t>
            </a:r>
          </a:p>
          <a:p>
            <a:pPr marL="174708" indent="-174708">
              <a:buFont typeface="Arial" panose="020B0604020202020204" pitchFamily="34" charset="0"/>
              <a:buChar char="•"/>
            </a:pPr>
            <a:r>
              <a:rPr lang="en-US" baseline="0" dirty="0"/>
              <a:t>Core Action 3 is about students demonstrating the mathematical practices called for in the Common Core and other college- and career-ready standards, in relation to the content of the lesson. There are five indicators for Core Action 3. </a:t>
            </a: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43</a:t>
            </a:fld>
            <a:endParaRPr lang="en-US"/>
          </a:p>
        </p:txBody>
      </p:sp>
    </p:spTree>
    <p:extLst>
      <p:ext uri="{BB962C8B-B14F-4D97-AF65-F5344CB8AC3E}">
        <p14:creationId xmlns:p14="http://schemas.microsoft.com/office/powerpoint/2010/main" val="4124524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i="0" baseline="0" dirty="0"/>
              <a:t>Noting the rating language in Core Action 3.</a:t>
            </a:r>
          </a:p>
          <a:p>
            <a:pPr marL="174708" indent="-174708">
              <a:buFont typeface="Arial" panose="020B0604020202020204" pitchFamily="34" charset="0"/>
              <a:buChar char="•"/>
            </a:pPr>
            <a:endParaRPr lang="en-US" b="1" dirty="0"/>
          </a:p>
          <a:p>
            <a:pPr marL="0" indent="0">
              <a:buFont typeface="Arial" panose="020B0604020202020204" pitchFamily="34" charset="0"/>
              <a:buNone/>
            </a:pPr>
            <a:r>
              <a:rPr lang="en-US" b="1" dirty="0"/>
              <a:t>Details:</a:t>
            </a:r>
          </a:p>
          <a:p>
            <a:pPr marL="174708" indent="-174708">
              <a:buFont typeface="Arial" panose="020B0604020202020204" pitchFamily="34" charset="0"/>
              <a:buChar char="•"/>
            </a:pPr>
            <a:r>
              <a:rPr lang="en-US" dirty="0"/>
              <a:t>Let’s take a closer look at the Core Action</a:t>
            </a:r>
            <a:r>
              <a:rPr lang="en-US" baseline="0" dirty="0"/>
              <a:t> 3.  You’ll notice that each of the indicators has two parts – one that describes the teacher action and one that describes the student action.  Because this Core Action is about the Practices, we have to look at student actions to see if the indicators are being met.</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The scale is also different from the ones in Core Actions 1 and 2. The language for the 1-4 ratings are the same for every indicator in Core Action 3.  At the top end of the scale, the teacher is providing opportunity consistently and </a:t>
            </a:r>
            <a:r>
              <a:rPr lang="en-US" b="1" baseline="0" dirty="0"/>
              <a:t>most</a:t>
            </a:r>
            <a:r>
              <a:rPr lang="en-US" b="0" baseline="0" dirty="0"/>
              <a:t> students are demonstrating the behavior associated with the indicator. On the opposite end of the scale, the teacher fails to provide opportunity and very few students demonstrate the given behavior.   In preparing to rate the indicators for Core Action 3, evidence should be gathered that illustrates both the teacher actions and student behaviors, which will lead to a more accurate rating for each. </a:t>
            </a:r>
          </a:p>
          <a:p>
            <a:pPr marL="174708" indent="-174708">
              <a:buFont typeface="Arial" panose="020B0604020202020204" pitchFamily="34" charset="0"/>
              <a:buChar char="•"/>
            </a:pPr>
            <a:endParaRPr lang="en-US" b="0" baseline="0" dirty="0"/>
          </a:p>
          <a:p>
            <a:pPr marL="174708" indent="-174708">
              <a:buFont typeface="Arial" panose="020B0604020202020204" pitchFamily="34" charset="0"/>
              <a:buChar char="•"/>
            </a:pPr>
            <a:r>
              <a:rPr lang="en-US" dirty="0"/>
              <a:t>As is noted in the footnote,</a:t>
            </a:r>
            <a:r>
              <a:rPr lang="en-US" baseline="0" dirty="0"/>
              <a:t> while not every indicator will be evident in all lessons that are taught and observed, some or most of the indicators should be observable. Students should be presented with opportunities to exhibit the mathematical practices in relation to the content of the lesson on a daily basis. In the case where an indicator is not observed in a lesson, it should be left blank. </a:t>
            </a:r>
          </a:p>
        </p:txBody>
      </p:sp>
      <p:sp>
        <p:nvSpPr>
          <p:cNvPr id="4" name="Slide Number Placeholder 3"/>
          <p:cNvSpPr>
            <a:spLocks noGrp="1"/>
          </p:cNvSpPr>
          <p:nvPr>
            <p:ph type="sldNum" sz="quarter" idx="10"/>
          </p:nvPr>
        </p:nvSpPr>
        <p:spPr/>
        <p:txBody>
          <a:bodyPr/>
          <a:lstStyle/>
          <a:p>
            <a:fld id="{2FD13107-EE22-46DD-98C0-67FAAA2C5B6C}" type="slidenum">
              <a:rPr lang="en-US" smtClean="0"/>
              <a:pPr/>
              <a:t>44</a:t>
            </a:fld>
            <a:endParaRPr lang="en-US" dirty="0"/>
          </a:p>
        </p:txBody>
      </p:sp>
    </p:spTree>
    <p:extLst>
      <p:ext uri="{BB962C8B-B14F-4D97-AF65-F5344CB8AC3E}">
        <p14:creationId xmlns:p14="http://schemas.microsoft.com/office/powerpoint/2010/main" val="3079653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n-US" sz="1200" b="1" i="0" strike="noStrike" cap="none" dirty="0">
                <a:solidFill>
                  <a:schemeClr val="dk1"/>
                </a:solidFill>
                <a:latin typeface="+mn-lt"/>
                <a:ea typeface="Calibri"/>
                <a:cs typeface="Calibri"/>
                <a:sym typeface="Calibri"/>
              </a:rPr>
              <a:t>Big Idea:</a:t>
            </a:r>
            <a:r>
              <a:rPr lang="en-US" b="1" dirty="0"/>
              <a:t>  </a:t>
            </a:r>
            <a:r>
              <a:rPr lang="en-US" dirty="0"/>
              <a:t>Explain the relationship between the M</a:t>
            </a:r>
            <a:r>
              <a:rPr lang="en-US" sz="1200" b="0" i="0" u="none" strike="noStrike" cap="none" dirty="0">
                <a:solidFill>
                  <a:schemeClr val="dk1"/>
                </a:solidFill>
                <a:latin typeface="+mn-lt"/>
                <a:ea typeface="Calibri"/>
                <a:cs typeface="Calibri"/>
                <a:sym typeface="Calibri"/>
              </a:rPr>
              <a:t>ath </a:t>
            </a:r>
            <a:r>
              <a:rPr lang="en-US" dirty="0"/>
              <a:t>P</a:t>
            </a:r>
            <a:r>
              <a:rPr lang="en-US" sz="1200" b="0" i="0" u="none" strike="noStrike" cap="none" dirty="0">
                <a:solidFill>
                  <a:schemeClr val="dk1"/>
                </a:solidFill>
                <a:latin typeface="+mn-lt"/>
                <a:ea typeface="Calibri"/>
                <a:cs typeface="Calibri"/>
                <a:sym typeface="Calibri"/>
              </a:rPr>
              <a:t>ractices </a:t>
            </a:r>
            <a:r>
              <a:rPr lang="en-US" dirty="0"/>
              <a:t>and the indicators of</a:t>
            </a:r>
            <a:r>
              <a:rPr lang="en-US" sz="1200" b="0" i="0" u="none" strike="noStrike" cap="none" dirty="0">
                <a:solidFill>
                  <a:schemeClr val="dk1"/>
                </a:solidFill>
                <a:latin typeface="+mn-lt"/>
                <a:ea typeface="Calibri"/>
                <a:cs typeface="Calibri"/>
                <a:sym typeface="Calibri"/>
              </a:rPr>
              <a:t> Core Action 3.</a:t>
            </a:r>
          </a:p>
          <a:p>
            <a:pPr marL="174708" marR="0" lvl="0" indent="-98508"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b="1" dirty="0"/>
              <a:t>Details:</a:t>
            </a:r>
          </a:p>
          <a:p>
            <a:pPr marL="174708" marR="0" lvl="0" indent="-174708" algn="l" rtl="0">
              <a:spcBef>
                <a:spcPts val="0"/>
              </a:spcBef>
              <a:spcAft>
                <a:spcPts val="0"/>
              </a:spcAft>
              <a:buClr>
                <a:schemeClr val="dk1"/>
              </a:buClr>
              <a:buSzPct val="100000"/>
              <a:buFont typeface="Arial"/>
              <a:buChar char="•"/>
            </a:pPr>
            <a:r>
              <a:rPr lang="en-US" dirty="0"/>
              <a:t>Th</a:t>
            </a:r>
            <a:r>
              <a:rPr lang="en-US" sz="1200" b="0" i="0" u="none" strike="noStrike" cap="none" dirty="0">
                <a:solidFill>
                  <a:schemeClr val="dk1"/>
                </a:solidFill>
                <a:latin typeface="+mn-lt"/>
                <a:ea typeface="Calibri"/>
                <a:cs typeface="Calibri"/>
                <a:sym typeface="Calibri"/>
              </a:rPr>
              <a:t>ere are eight standards for mathematical practice </a:t>
            </a:r>
            <a:r>
              <a:rPr lang="en-US" dirty="0"/>
              <a:t>and only five indicators in Core Action 3, which </a:t>
            </a:r>
            <a:r>
              <a:rPr lang="en-US" sz="1200" b="0" i="0" u="none" strike="noStrike" cap="none" dirty="0">
                <a:solidFill>
                  <a:schemeClr val="dk1"/>
                </a:solidFill>
                <a:latin typeface="+mn-lt"/>
                <a:ea typeface="Calibri"/>
                <a:cs typeface="Calibri"/>
                <a:sym typeface="Calibri"/>
              </a:rPr>
              <a:t>means there is not a one-to-one correspondence in indicators in Core Action 3.</a:t>
            </a:r>
          </a:p>
          <a:p>
            <a:pPr marL="174708" marR="0" lvl="0" indent="-174708" algn="l" rtl="0">
              <a:spcBef>
                <a:spcPts val="0"/>
              </a:spcBef>
              <a:spcAft>
                <a:spcPts val="0"/>
              </a:spcAft>
              <a:buClr>
                <a:schemeClr val="dk1"/>
              </a:buClr>
              <a:buSzPct val="100000"/>
              <a:buFont typeface="Arial"/>
              <a:buChar char="•"/>
            </a:pPr>
            <a:r>
              <a:rPr lang="en-US" dirty="0"/>
              <a:t>T</a:t>
            </a:r>
            <a:r>
              <a:rPr lang="en-US" sz="1200" b="0" i="0" u="none" strike="noStrike" cap="none" dirty="0">
                <a:solidFill>
                  <a:schemeClr val="dk1"/>
                </a:solidFill>
                <a:latin typeface="+mn-lt"/>
                <a:ea typeface="Calibri"/>
                <a:cs typeface="Calibri"/>
                <a:sym typeface="Calibri"/>
              </a:rPr>
              <a:t>he intent of the </a:t>
            </a:r>
            <a:r>
              <a:rPr lang="en-US" dirty="0"/>
              <a:t>Core Action 3 indicators </a:t>
            </a:r>
            <a:r>
              <a:rPr lang="en-US" sz="1200" b="0" i="0" u="none" strike="noStrike" cap="none" dirty="0">
                <a:solidFill>
                  <a:schemeClr val="dk1"/>
                </a:solidFill>
                <a:latin typeface="+mn-lt"/>
                <a:ea typeface="Calibri"/>
                <a:cs typeface="Calibri"/>
                <a:sym typeface="Calibri"/>
              </a:rPr>
              <a:t>is to focus on the math practices that are most easily observable during instruction.</a:t>
            </a:r>
          </a:p>
          <a:p>
            <a:pPr marL="174708" marR="0" lvl="0" indent="-174708"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The lack of one-to-one correspondence is not intended to imply that some math practices are more important than others, or than some can be disregarded by teachers.</a:t>
            </a:r>
          </a:p>
          <a:p>
            <a:pPr marL="174707" marR="0" lvl="0" indent="-174707"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Students should be presented with opportunities to exhibit the mathematical practices in relation to the content of the lesson on a daily basis. </a:t>
            </a:r>
          </a:p>
        </p:txBody>
      </p:sp>
      <p:sp>
        <p:nvSpPr>
          <p:cNvPr id="4" name="Slide Number Placeholder 3"/>
          <p:cNvSpPr>
            <a:spLocks noGrp="1"/>
          </p:cNvSpPr>
          <p:nvPr>
            <p:ph type="sldNum" sz="quarter" idx="10"/>
          </p:nvPr>
        </p:nvSpPr>
        <p:spPr/>
        <p:txBody>
          <a:bodyPr/>
          <a:lstStyle/>
          <a:p>
            <a:fld id="{2FD13107-EE22-46DD-98C0-67FAAA2C5B6C}" type="slidenum">
              <a:rPr lang="en-US" smtClean="0"/>
              <a:pPr/>
              <a:t>45</a:t>
            </a:fld>
            <a:endParaRPr lang="en-US" dirty="0"/>
          </a:p>
        </p:txBody>
      </p:sp>
    </p:spTree>
    <p:extLst>
      <p:ext uri="{BB962C8B-B14F-4D97-AF65-F5344CB8AC3E}">
        <p14:creationId xmlns:p14="http://schemas.microsoft.com/office/powerpoint/2010/main" val="1550257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Big Idea: </a:t>
            </a:r>
            <a:r>
              <a:rPr lang="en-US" b="0" dirty="0"/>
              <a:t>Dive a little deeper into each indicator in Core Action 3.</a:t>
            </a:r>
            <a:endParaRPr lang="en-US" b="1"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Details:</a:t>
            </a:r>
          </a:p>
          <a:p>
            <a:pPr marL="174708" indent="-174708">
              <a:buFont typeface="Arial" panose="020B0604020202020204" pitchFamily="34" charset="0"/>
              <a:buChar char="•"/>
            </a:pPr>
            <a:r>
              <a:rPr lang="en-US" dirty="0"/>
              <a:t>Take a few minutes now,</a:t>
            </a:r>
            <a:r>
              <a:rPr lang="en-US" baseline="0" dirty="0"/>
              <a:t> either working independently or with someone near you, to read and highlight 4–7 key words in each indicator for Core Action 3. Remember to include important language from both parts of the indicator: teacher actions and student behaviors. We’ve already discussed the scale and since it remains the same throughout the entire Core Action, we won’t include it in our 4–7 key words.  </a:t>
            </a:r>
          </a:p>
          <a:p>
            <a:pPr marL="174708" indent="-174708">
              <a:buFont typeface="Arial" panose="020B0604020202020204" pitchFamily="34" charset="0"/>
              <a:buChar char="•"/>
            </a:pPr>
            <a:r>
              <a:rPr lang="en-US" i="0" baseline="0" dirty="0">
                <a:solidFill>
                  <a:srgbClr val="FF0000"/>
                </a:solidFill>
              </a:rPr>
              <a:t>{Have participants share the key words they chose.}</a:t>
            </a:r>
          </a:p>
          <a:p>
            <a:endParaRPr lang="en-US" baseline="0" dirty="0"/>
          </a:p>
          <a:p>
            <a:r>
              <a:rPr lang="en-US" i="1" baseline="0" dirty="0"/>
              <a:t>Suggested answers are </a:t>
            </a:r>
            <a:r>
              <a:rPr lang="en-US" b="1" i="1" baseline="0" dirty="0"/>
              <a:t>bolded</a:t>
            </a:r>
            <a:r>
              <a:rPr lang="en-US" b="0" i="1" baseline="0" dirty="0"/>
              <a:t>:</a:t>
            </a:r>
          </a:p>
          <a:p>
            <a:pPr marL="342900" indent="-342900">
              <a:buFont typeface="+mj-lt"/>
              <a:buAutoNum type="alphaUcPeriod"/>
            </a:pPr>
            <a:r>
              <a:rPr lang="en-US" dirty="0"/>
              <a:t>The teacher provides </a:t>
            </a:r>
            <a:r>
              <a:rPr lang="en-US" b="1" dirty="0"/>
              <a:t>opportunities for all students </a:t>
            </a:r>
            <a:r>
              <a:rPr lang="en-US" dirty="0"/>
              <a:t>to work with and </a:t>
            </a:r>
            <a:r>
              <a:rPr lang="en-US" b="1" dirty="0"/>
              <a:t>practice</a:t>
            </a:r>
            <a:r>
              <a:rPr lang="en-US" dirty="0"/>
              <a:t> </a:t>
            </a:r>
            <a:r>
              <a:rPr lang="en-US" b="1" dirty="0"/>
              <a:t>grade/course-level problems </a:t>
            </a:r>
            <a:r>
              <a:rPr lang="en-US" dirty="0"/>
              <a:t>and exercises. Students work with and practice course-level problems and exercises.</a:t>
            </a:r>
          </a:p>
          <a:p>
            <a:pPr marL="342900" indent="-342900">
              <a:buFont typeface="+mj-lt"/>
              <a:buAutoNum type="alphaUcPeriod"/>
            </a:pPr>
            <a:r>
              <a:rPr lang="en-US" dirty="0"/>
              <a:t>The teacher </a:t>
            </a:r>
            <a:r>
              <a:rPr lang="en-US" b="1" dirty="0"/>
              <a:t>cultivates reasoning </a:t>
            </a:r>
            <a:r>
              <a:rPr lang="en-US" b="0" dirty="0"/>
              <a:t>and</a:t>
            </a:r>
            <a:r>
              <a:rPr lang="en-US" b="1" dirty="0"/>
              <a:t> problem solving</a:t>
            </a:r>
            <a:r>
              <a:rPr lang="en-US" dirty="0"/>
              <a:t> by </a:t>
            </a:r>
            <a:r>
              <a:rPr lang="en-US" b="1" dirty="0"/>
              <a:t>allowing </a:t>
            </a:r>
            <a:r>
              <a:rPr lang="en-US" dirty="0"/>
              <a:t>students to </a:t>
            </a:r>
            <a:r>
              <a:rPr lang="en-US" b="1" dirty="0"/>
              <a:t>productively struggle</a:t>
            </a:r>
            <a:r>
              <a:rPr lang="en-US" dirty="0"/>
              <a:t>. Students </a:t>
            </a:r>
            <a:r>
              <a:rPr lang="en-US" b="1" dirty="0"/>
              <a:t>persevere</a:t>
            </a:r>
            <a:r>
              <a:rPr lang="en-US" dirty="0"/>
              <a:t> in solving problems in the face of difficulty.</a:t>
            </a:r>
          </a:p>
          <a:p>
            <a:pPr marL="342900" indent="-342900">
              <a:buFont typeface="+mj-lt"/>
              <a:buAutoNum type="alphaUcPeriod"/>
            </a:pPr>
            <a:r>
              <a:rPr lang="en-US" dirty="0"/>
              <a:t>The teacher </a:t>
            </a:r>
            <a:r>
              <a:rPr lang="en-US" b="1" dirty="0"/>
              <a:t>poses questions </a:t>
            </a:r>
            <a:r>
              <a:rPr lang="en-US" dirty="0"/>
              <a:t>and problems that prompt students to </a:t>
            </a:r>
            <a:r>
              <a:rPr lang="en-US" b="1" dirty="0"/>
              <a:t>explain</a:t>
            </a:r>
            <a:r>
              <a:rPr lang="en-US" dirty="0"/>
              <a:t> </a:t>
            </a:r>
            <a:r>
              <a:rPr lang="en-US" b="1" dirty="0"/>
              <a:t>their thinking </a:t>
            </a:r>
            <a:r>
              <a:rPr lang="en-US" dirty="0"/>
              <a:t>about the </a:t>
            </a:r>
            <a:r>
              <a:rPr lang="en-US" b="1" dirty="0"/>
              <a:t>content </a:t>
            </a:r>
            <a:r>
              <a:rPr lang="en-US" dirty="0"/>
              <a:t>of the lesson. Students share their thinking about the content of the lesson </a:t>
            </a:r>
            <a:r>
              <a:rPr lang="en-US" b="1" dirty="0"/>
              <a:t>beyond just stating answers.</a:t>
            </a:r>
          </a:p>
          <a:p>
            <a:pPr marL="342900" indent="-342900">
              <a:buFont typeface="+mj-lt"/>
              <a:buAutoNum type="alphaUcPeriod"/>
            </a:pPr>
            <a:r>
              <a:rPr lang="en-US" dirty="0"/>
              <a:t>The teacher creates the conditions for </a:t>
            </a:r>
            <a:r>
              <a:rPr lang="en-US" b="1" dirty="0"/>
              <a:t>student conversations </a:t>
            </a:r>
            <a:r>
              <a:rPr lang="en-US" dirty="0"/>
              <a:t>where students are encouraged to talk about </a:t>
            </a:r>
            <a:r>
              <a:rPr lang="en-US" b="1" dirty="0"/>
              <a:t>each other’s thinking</a:t>
            </a:r>
            <a:r>
              <a:rPr lang="en-US" dirty="0"/>
              <a:t>. Students </a:t>
            </a:r>
            <a:r>
              <a:rPr lang="en-US" b="1" dirty="0"/>
              <a:t>talk</a:t>
            </a:r>
            <a:r>
              <a:rPr lang="en-US" dirty="0"/>
              <a:t> and </a:t>
            </a:r>
            <a:r>
              <a:rPr lang="en-US" b="1" dirty="0"/>
              <a:t>ask </a:t>
            </a:r>
            <a:r>
              <a:rPr lang="en-US" dirty="0"/>
              <a:t>questions about each other’s thinking, in order to clarify or improve their own </a:t>
            </a:r>
            <a:r>
              <a:rPr lang="en-US" b="1" dirty="0"/>
              <a:t>mathematical understanding.</a:t>
            </a:r>
          </a:p>
          <a:p>
            <a:pPr marL="342900" indent="-342900">
              <a:buFont typeface="+mj-lt"/>
              <a:buAutoNum type="alphaUcPeriod"/>
            </a:pPr>
            <a:r>
              <a:rPr lang="en-US" dirty="0"/>
              <a:t>The teacher </a:t>
            </a:r>
            <a:r>
              <a:rPr lang="en-US" b="1" dirty="0"/>
              <a:t>connects</a:t>
            </a:r>
            <a:r>
              <a:rPr lang="en-US" dirty="0"/>
              <a:t> and </a:t>
            </a:r>
            <a:r>
              <a:rPr lang="en-US" b="1" dirty="0"/>
              <a:t>develops </a:t>
            </a:r>
            <a:r>
              <a:rPr lang="en-US" dirty="0"/>
              <a:t>students’ informal language and mathematical ideas to </a:t>
            </a:r>
            <a:r>
              <a:rPr lang="en-US" b="1" dirty="0"/>
              <a:t>precise mathematical language and ideas</a:t>
            </a:r>
            <a:r>
              <a:rPr lang="en-US" dirty="0"/>
              <a:t>. Students use </a:t>
            </a:r>
            <a:r>
              <a:rPr lang="en-US" b="1" dirty="0"/>
              <a:t>increasingly</a:t>
            </a:r>
            <a:r>
              <a:rPr lang="en-US" dirty="0"/>
              <a:t> precise mathematical language and ideas. </a:t>
            </a:r>
          </a:p>
        </p:txBody>
      </p:sp>
      <p:sp>
        <p:nvSpPr>
          <p:cNvPr id="4" name="Slide Number Placeholder 3"/>
          <p:cNvSpPr>
            <a:spLocks noGrp="1"/>
          </p:cNvSpPr>
          <p:nvPr>
            <p:ph type="sldNum" sz="quarter" idx="10"/>
          </p:nvPr>
        </p:nvSpPr>
        <p:spPr/>
        <p:txBody>
          <a:bodyPr/>
          <a:lstStyle/>
          <a:p>
            <a:fld id="{04E9E3F7-BC2C-41E2-A907-44F2C1C6798A}" type="slidenum">
              <a:rPr lang="en-US" smtClean="0"/>
              <a:t>46</a:t>
            </a:fld>
            <a:endParaRPr lang="en-US"/>
          </a:p>
        </p:txBody>
      </p:sp>
    </p:spTree>
    <p:extLst>
      <p:ext uri="{BB962C8B-B14F-4D97-AF65-F5344CB8AC3E}">
        <p14:creationId xmlns:p14="http://schemas.microsoft.com/office/powerpoint/2010/main" val="3885747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latin typeface="+mn-lt"/>
                <a:ea typeface="Calibri"/>
                <a:cs typeface="Calibri"/>
                <a:sym typeface="Calibri"/>
              </a:rPr>
              <a:t>Big Idea: </a:t>
            </a:r>
            <a:r>
              <a:rPr lang="en-US" sz="1200" b="0" i="0" u="none" strike="noStrike" cap="none" dirty="0">
                <a:solidFill>
                  <a:schemeClr val="dk1"/>
                </a:solidFill>
                <a:latin typeface="+mn-lt"/>
                <a:ea typeface="Calibri"/>
                <a:cs typeface="Calibri"/>
                <a:sym typeface="Calibri"/>
              </a:rPr>
              <a:t>When considering evidence for Core Action 3, these questions are helpful to consider, either in advance of a lesson in planning or after a lesson as a reflection activity</a:t>
            </a:r>
          </a:p>
          <a:p>
            <a:endParaRPr lang="en-US" sz="1200" b="0" i="0" u="none" strike="noStrike" cap="none" dirty="0">
              <a:solidFill>
                <a:schemeClr val="dk1"/>
              </a:solidFill>
              <a:latin typeface="+mn-lt"/>
              <a:sym typeface="Calibri"/>
            </a:endParaRPr>
          </a:p>
          <a:p>
            <a:r>
              <a:rPr lang="en-US" sz="1200" b="1" i="0" u="none" strike="noStrike" cap="none" dirty="0">
                <a:solidFill>
                  <a:schemeClr val="dk1"/>
                </a:solidFill>
                <a:latin typeface="+mn-lt"/>
                <a:sym typeface="Calibri"/>
              </a:rPr>
              <a:t>Details</a:t>
            </a:r>
            <a:r>
              <a:rPr lang="en-US" sz="1200" b="0" i="0" u="none" strike="noStrike" cap="none" dirty="0">
                <a:solidFill>
                  <a:schemeClr val="dk1"/>
                </a:solidFill>
                <a:latin typeface="+mn-lt"/>
                <a:sym typeface="Calibri"/>
              </a:rPr>
              <a:t>:</a:t>
            </a:r>
            <a:endParaRPr lang="en-US" dirty="0"/>
          </a:p>
          <a:p>
            <a:r>
              <a:rPr lang="en-US" dirty="0"/>
              <a:t>There</a:t>
            </a:r>
            <a:r>
              <a:rPr lang="en-US" baseline="0" dirty="0"/>
              <a:t> are times when teachers or those who support teachers might wonder how they will know if all students have opportunities to exhibit mathematical practices while engaging with the content of the lesson. These questions were created from the indicators for Core Action 3. These questions can be used before a lesson is taught as a way to help in the planning process or they can be used after a lesson has been taught as a way to reflect on the lesson and self-assess the opportunities students have to exhibit math practices while engaging with the content of the lesson. The Digital Planning Tool, which we will learn about later in the presentation, is a web-based tool that helps teachers think through these “How Will I Know” questions as they are planning their lesson.</a:t>
            </a:r>
            <a:endParaRPr lang="en-US" dirty="0"/>
          </a:p>
        </p:txBody>
      </p:sp>
      <p:sp>
        <p:nvSpPr>
          <p:cNvPr id="4" name="Slide Number Placeholder 3"/>
          <p:cNvSpPr>
            <a:spLocks noGrp="1"/>
          </p:cNvSpPr>
          <p:nvPr>
            <p:ph type="sldNum" sz="quarter" idx="10"/>
          </p:nvPr>
        </p:nvSpPr>
        <p:spPr/>
        <p:txBody>
          <a:bodyPr/>
          <a:lstStyle/>
          <a:p>
            <a:fld id="{C5600B05-F97E-E54D-A13C-2E4B0ED3F341}" type="slidenum">
              <a:rPr lang="en-US" smtClean="0"/>
              <a:t>47</a:t>
            </a:fld>
            <a:endParaRPr lang="en-US" dirty="0"/>
          </a:p>
        </p:txBody>
      </p:sp>
    </p:spTree>
    <p:extLst>
      <p:ext uri="{BB962C8B-B14F-4D97-AF65-F5344CB8AC3E}">
        <p14:creationId xmlns:p14="http://schemas.microsoft.com/office/powerpoint/2010/main" val="18010560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Introducing Role Play Activity</a:t>
            </a:r>
          </a:p>
          <a:p>
            <a:endParaRPr lang="en-US" dirty="0"/>
          </a:p>
          <a:p>
            <a:r>
              <a:rPr lang="en-US" b="1" dirty="0"/>
              <a:t>Details:</a:t>
            </a:r>
          </a:p>
          <a:p>
            <a:r>
              <a:rPr lang="en-US" dirty="0"/>
              <a:t>In this activity, you will create a role play that illustrates teacher and student actions for a specific indicator related to Core Action 3.</a:t>
            </a:r>
          </a:p>
          <a:p>
            <a:endParaRPr lang="en-US" dirty="0"/>
          </a:p>
          <a:p>
            <a:r>
              <a:rPr lang="en-US" i="0" dirty="0"/>
              <a:t>Directions for activity:</a:t>
            </a:r>
          </a:p>
          <a:p>
            <a:pPr marL="631908" lvl="1" indent="-174708">
              <a:buFont typeface="Arial" panose="020B0604020202020204" pitchFamily="34" charset="0"/>
              <a:buChar char="•"/>
            </a:pPr>
            <a:r>
              <a:rPr lang="en-US" i="0" dirty="0"/>
              <a:t>Have participants look at Handout #8 for the directions for this activity.  </a:t>
            </a:r>
          </a:p>
          <a:p>
            <a:pPr marL="631908" lvl="1" indent="-174708">
              <a:buFont typeface="Arial" panose="020B0604020202020204" pitchFamily="34" charset="0"/>
              <a:buChar char="•"/>
            </a:pPr>
            <a:r>
              <a:rPr lang="en-US" i="0" dirty="0"/>
              <a:t>Assign each group one indicator from Core Action 3.  (Do not let other groups know which indicator has been assigned to each group.)</a:t>
            </a:r>
          </a:p>
          <a:p>
            <a:pPr marL="631908" lvl="1" indent="-174708">
              <a:buFont typeface="Arial" panose="020B0604020202020204" pitchFamily="34" charset="0"/>
              <a:buChar char="•"/>
            </a:pPr>
            <a:r>
              <a:rPr lang="en-US" i="0" dirty="0"/>
              <a:t>Using Handout #8 to plan, participants create a short (&lt;3 minute) role play that illustrates teacher and student actions for the given indicator.  One group member should play the role of the teacher, and the others will act as students.  Encourage the groups to use the problems included in Handout #8 as a basis for their role play.</a:t>
            </a:r>
          </a:p>
          <a:p>
            <a:pPr marL="631908" lvl="1" indent="-174708">
              <a:buFont typeface="Arial" panose="020B0604020202020204" pitchFamily="34" charset="0"/>
              <a:buChar char="•"/>
            </a:pPr>
            <a:r>
              <a:rPr lang="en-US" i="0" dirty="0"/>
              <a:t>Groups present their skits.  (Use a timer to keep each group to their time limit!)</a:t>
            </a:r>
          </a:p>
          <a:p>
            <a:pPr marL="631908" lvl="1" indent="-174708">
              <a:buFont typeface="Arial" panose="020B0604020202020204" pitchFamily="34" charset="0"/>
              <a:buChar char="•"/>
            </a:pPr>
            <a:r>
              <a:rPr lang="en-US" i="0" dirty="0"/>
              <a:t>Debrief after each skit by asking the rest of the participants which indicator was demonstrated and what evidence they saw in the skit.</a:t>
            </a:r>
          </a:p>
          <a:p>
            <a:endParaRPr lang="en-US" i="1"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48</a:t>
            </a:fld>
            <a:endParaRPr lang="en-US" dirty="0"/>
          </a:p>
        </p:txBody>
      </p:sp>
    </p:spTree>
    <p:extLst>
      <p:ext uri="{BB962C8B-B14F-4D97-AF65-F5344CB8AC3E}">
        <p14:creationId xmlns:p14="http://schemas.microsoft.com/office/powerpoint/2010/main" val="3301428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b="1" dirty="0"/>
              <a:t>Big Idea: </a:t>
            </a:r>
            <a:r>
              <a:rPr lang="en-US" dirty="0"/>
              <a:t>Best Practices for Low-Inference Notes</a:t>
            </a:r>
          </a:p>
          <a:p>
            <a:pPr lvl="0" rtl="0">
              <a:spcBef>
                <a:spcPts val="0"/>
              </a:spcBef>
              <a:buClr>
                <a:schemeClr val="dk1"/>
              </a:buClr>
              <a:buSzPct val="25000"/>
              <a:buFont typeface="Calibri"/>
              <a:buNone/>
            </a:pPr>
            <a:endParaRPr lang="en-US" b="1" dirty="0"/>
          </a:p>
          <a:p>
            <a:pPr lvl="0" rtl="0">
              <a:spcBef>
                <a:spcPts val="0"/>
              </a:spcBef>
              <a:buClr>
                <a:schemeClr val="dk1"/>
              </a:buClr>
              <a:buSzPct val="25000"/>
              <a:buFont typeface="Calibri"/>
              <a:buNone/>
            </a:pPr>
            <a:r>
              <a:rPr lang="en-US" b="1" dirty="0"/>
              <a:t>Details:</a:t>
            </a:r>
          </a:p>
          <a:p>
            <a:pPr marL="457200" lvl="0" indent="-228600" rtl="0">
              <a:spcBef>
                <a:spcPts val="0"/>
              </a:spcBef>
              <a:buChar char="●"/>
            </a:pPr>
            <a:r>
              <a:rPr lang="en-US" dirty="0"/>
              <a:t>Capturing high-quality notes during the observation is the first step in ensuring that ratings are accurate and feedback aligns to areas of improvement. Low-inference note-taking is a skill, not knowledge; it comes with practice. When taking low-inference notes, the observer describes what is taking place without drawing conclusions or making judgments about what he or she observes.  </a:t>
            </a:r>
          </a:p>
          <a:p>
            <a:pPr marL="457200" marR="0" lvl="0" indent="-228600" algn="l" defTabSz="914400" rtl="0" eaLnBrk="1" fontAlgn="auto" latinLnBrk="0" hangingPunct="1">
              <a:lnSpc>
                <a:spcPct val="100000"/>
              </a:lnSpc>
              <a:spcBef>
                <a:spcPts val="0"/>
              </a:spcBef>
              <a:spcAft>
                <a:spcPts val="0"/>
              </a:spcAft>
              <a:buClr>
                <a:schemeClr val="dk1"/>
              </a:buClr>
              <a:buSzTx/>
              <a:buFont typeface="Calibri"/>
              <a:buChar char="●"/>
              <a:tabLst/>
              <a:defRPr/>
            </a:pPr>
            <a:r>
              <a:rPr lang="en-US" dirty="0"/>
              <a:t>The resource, </a:t>
            </a:r>
            <a:r>
              <a:rPr lang="en-US" sz="1200" b="1" i="0" u="none" strike="noStrike" kern="1200" cap="none" dirty="0">
                <a:solidFill>
                  <a:schemeClr val="dk1"/>
                </a:solidFill>
                <a:effectLst/>
                <a:latin typeface="+mn-lt"/>
                <a:ea typeface="Calibri"/>
                <a:cs typeface="Calibri"/>
                <a:sym typeface="Calibri"/>
              </a:rPr>
              <a:t>The Observation and Feedback Cycle: Best Practices for Low Inference Notes</a:t>
            </a:r>
            <a:r>
              <a:rPr lang="en-US" b="1" dirty="0"/>
              <a:t>,</a:t>
            </a:r>
            <a:r>
              <a:rPr lang="en-US" dirty="0"/>
              <a:t> (https://www.weteachnyc.org/media2016/filer_public/2a/d3/2ad3839f-eeae-42ba-8249-614b33136717/best_practices_for_low_inference_notes.pdf) is provided to build knowledge and capacity for this important skill.  </a:t>
            </a:r>
          </a:p>
          <a:p>
            <a:pPr marL="457200" lvl="0" indent="-228600" rtl="0">
              <a:spcBef>
                <a:spcPts val="0"/>
              </a:spcBef>
              <a:buChar char="●"/>
            </a:pPr>
            <a:r>
              <a:rPr lang="en-US" dirty="0"/>
              <a:t>Low-inference notes will provide an objective evidence base for reviewing and discussing the lesson throughout the toolkit.  </a:t>
            </a:r>
          </a:p>
          <a:p>
            <a:pPr marL="457200" lvl="0" indent="-228600" rtl="0">
              <a:spcBef>
                <a:spcPts val="0"/>
              </a:spcBef>
              <a:buChar char="●"/>
            </a:pPr>
            <a:r>
              <a:rPr lang="en-US" dirty="0"/>
              <a:t>Encourage participants to collect low-inference notes as  often as possible.  Remind participants to assume the role of researcher rather than evaluator and of coach rather than supervisor. The intent is not to pass judgment, but to highlight effective practices and to create a way to identify improvements needed and share best practices</a:t>
            </a:r>
          </a:p>
          <a:p>
            <a:pPr lvl="0" rtl="0">
              <a:spcBef>
                <a:spcPts val="0"/>
              </a:spcBef>
              <a:buClr>
                <a:schemeClr val="dk1"/>
              </a:buClr>
              <a:buSzPct val="25000"/>
              <a:buFont typeface="Calibri"/>
              <a:buNone/>
            </a:pPr>
            <a:endParaRPr lang="en-US" dirty="0"/>
          </a:p>
          <a:p>
            <a:pPr lvl="0" rtl="0">
              <a:spcBef>
                <a:spcPts val="0"/>
              </a:spcBef>
              <a:buClr>
                <a:schemeClr val="dk1"/>
              </a:buClr>
              <a:buSzPct val="25000"/>
              <a:buFont typeface="Calibri"/>
              <a:buNone/>
            </a:pPr>
            <a:r>
              <a:rPr lang="en-US" dirty="0"/>
              <a:t>If necessary:</a:t>
            </a:r>
          </a:p>
          <a:p>
            <a:pPr marL="457200" lvl="0" indent="-292100" rtl="0">
              <a:spcBef>
                <a:spcPts val="0"/>
              </a:spcBef>
              <a:buSzPct val="83333"/>
              <a:buChar char="●"/>
            </a:pPr>
            <a:r>
              <a:rPr lang="en-US" dirty="0"/>
              <a:t>Distribute </a:t>
            </a:r>
            <a:r>
              <a:rPr lang="en-US" sz="1200" b="1" i="0" u="none" strike="noStrike" kern="1200" cap="none" dirty="0">
                <a:solidFill>
                  <a:schemeClr val="dk1"/>
                </a:solidFill>
                <a:effectLst/>
                <a:latin typeface="+mn-lt"/>
                <a:ea typeface="Calibri"/>
                <a:cs typeface="Calibri"/>
                <a:sym typeface="Calibri"/>
              </a:rPr>
              <a:t>The Observation and Feedback Cycle: Best Practices for Low Inference Notes </a:t>
            </a:r>
            <a:r>
              <a:rPr lang="en-US" dirty="0"/>
              <a:t>handout</a:t>
            </a:r>
          </a:p>
          <a:p>
            <a:pPr marL="457200" lvl="0" indent="-292100" rtl="0">
              <a:spcBef>
                <a:spcPts val="0"/>
              </a:spcBef>
              <a:buSzPct val="83333"/>
              <a:buChar char="●"/>
            </a:pPr>
            <a:r>
              <a:rPr lang="en-US" dirty="0"/>
              <a:t>Discuss questions or comments based on the guidance provided.</a:t>
            </a:r>
          </a:p>
          <a:p>
            <a:endParaRPr lang="en-US" i="1"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49</a:t>
            </a:fld>
            <a:endParaRPr lang="en-US" dirty="0"/>
          </a:p>
        </p:txBody>
      </p:sp>
    </p:spTree>
    <p:extLst>
      <p:ext uri="{BB962C8B-B14F-4D97-AF65-F5344CB8AC3E}">
        <p14:creationId xmlns:p14="http://schemas.microsoft.com/office/powerpoint/2010/main" val="237830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Big Idea: The materials shared today are designed to be used in a variety of settings. All materials are included in your packet today and are available at www.achievethecore.org. Please use and share them widely. </a:t>
            </a: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Details: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Tab your materials and make notes as you go</a:t>
            </a:r>
            <a:r>
              <a:rPr lang="en-US" dirty="0"/>
              <a:t> - all these resources are available to you free on achievethecore.org </a:t>
            </a:r>
            <a:r>
              <a:rPr lang="en-US" u="sng" dirty="0">
                <a:solidFill>
                  <a:schemeClr val="hlink"/>
                </a:solidFill>
                <a:hlinkClick r:id="rId3"/>
              </a:rPr>
              <a:t>https://achievethecore.org/</a:t>
            </a:r>
            <a:r>
              <a:rPr lang="en-US" dirty="0"/>
              <a:t>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We cover a  lot of material – each Core Action is supported at an even deeper level with tools and resources. We’ll mention those and if you find an area you would like to investigate further, or need more support with, make note of it. </a:t>
            </a: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dirty="0"/>
              <a:t>Optional: Include PowerPoint with space to take notes</a:t>
            </a:r>
            <a:endParaRPr dirty="0"/>
          </a:p>
          <a:p>
            <a:pPr marL="171450" marR="0" lvl="0" indent="-171450" algn="l" rtl="0">
              <a:spcBef>
                <a:spcPts val="0"/>
              </a:spcBef>
              <a:spcAft>
                <a:spcPts val="0"/>
              </a:spcAft>
              <a:buClr>
                <a:schemeClr val="dk1"/>
              </a:buClr>
              <a:buSzPts val="1200"/>
              <a:buFont typeface="Arial"/>
              <a:buChar char="•"/>
            </a:pPr>
            <a:r>
              <a:rPr lang="en-US" dirty="0"/>
              <a:t>Optional: Provide TWO copies of the IPG, one master and one for use in Activities</a:t>
            </a:r>
            <a:endParaRPr dirty="0"/>
          </a:p>
        </p:txBody>
      </p:sp>
      <p:sp>
        <p:nvSpPr>
          <p:cNvPr id="421" name="Google Shape;4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7" name="Shape 937"/>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i="1" dirty="0"/>
              <a:t>Before engaging in this activity, facilitators should identify how participants will observe a lesson (see Facilitator’s Guide for more information on this.) </a:t>
            </a:r>
          </a:p>
          <a:p>
            <a:pPr lvl="0" rtl="0">
              <a:spcBef>
                <a:spcPts val="0"/>
              </a:spcBef>
              <a:buClr>
                <a:schemeClr val="dk1"/>
              </a:buClr>
              <a:buSzPct val="25000"/>
              <a:buFont typeface="Calibri"/>
              <a:buNone/>
            </a:pPr>
            <a:endParaRPr lang="en-US" b="1" dirty="0"/>
          </a:p>
          <a:p>
            <a:pPr lvl="0" rtl="0">
              <a:spcBef>
                <a:spcPts val="0"/>
              </a:spcBef>
              <a:buClr>
                <a:schemeClr val="dk1"/>
              </a:buClr>
              <a:buSzPct val="25000"/>
              <a:buFont typeface="Calibri"/>
              <a:buNone/>
            </a:pPr>
            <a:r>
              <a:rPr lang="en-US" b="1" dirty="0"/>
              <a:t>Big Idea: </a:t>
            </a:r>
            <a:r>
              <a:rPr lang="en-US" dirty="0"/>
              <a:t>Now that we’ve worked through all of the Core Actions, we’ll practice putting it all together and using the guide using a tool to focus conversations.</a:t>
            </a:r>
          </a:p>
          <a:p>
            <a:pPr lvl="0" rtl="0">
              <a:spcBef>
                <a:spcPts val="0"/>
              </a:spcBef>
              <a:buClr>
                <a:schemeClr val="dk1"/>
              </a:buClr>
              <a:buSzPct val="25000"/>
              <a:buFont typeface="Calibri"/>
              <a:buNone/>
            </a:pPr>
            <a:endParaRPr b="1" dirty="0"/>
          </a:p>
          <a:p>
            <a:pPr lvl="0" rtl="0">
              <a:spcBef>
                <a:spcPts val="0"/>
              </a:spcBef>
              <a:buClr>
                <a:schemeClr val="dk1"/>
              </a:buClr>
              <a:buSzPct val="25000"/>
              <a:buFont typeface="Calibri"/>
              <a:buNone/>
            </a:pPr>
            <a:r>
              <a:rPr lang="en-US" b="1" dirty="0"/>
              <a:t>Details:</a:t>
            </a:r>
          </a:p>
          <a:p>
            <a:pPr marL="457200" lvl="0" indent="-292100" rtl="0">
              <a:spcBef>
                <a:spcPts val="0"/>
              </a:spcBef>
              <a:buSzPct val="83333"/>
              <a:buChar char="●"/>
            </a:pPr>
            <a:r>
              <a:rPr lang="en-US" dirty="0"/>
              <a:t>Observe a lesson and record low-inference</a:t>
            </a:r>
            <a:r>
              <a:rPr lang="en-US" baseline="0" dirty="0"/>
              <a:t> </a:t>
            </a:r>
            <a:r>
              <a:rPr lang="en-US" dirty="0"/>
              <a:t>notes. </a:t>
            </a:r>
            <a:r>
              <a:rPr lang="en-US" sz="1200" b="0" i="0" u="none" strike="noStrike" kern="1200" cap="none" dirty="0">
                <a:solidFill>
                  <a:schemeClr val="dk1"/>
                </a:solidFill>
                <a:effectLst/>
                <a:latin typeface="Calibri"/>
                <a:ea typeface="Calibri"/>
                <a:cs typeface="Calibri"/>
                <a:sym typeface="Calibri"/>
              </a:rPr>
              <a:t>Assume positive intentions of the teacher and that he/she does what he/she thinks is in the best interest of his/her students.  If you question what they’re doing, think about why someone might be think it’s the right thing to do.  Be open and curious about what you see!</a:t>
            </a:r>
            <a:endParaRPr lang="en-US" dirty="0"/>
          </a:p>
          <a:p>
            <a:pPr marL="457200" lvl="0" indent="-292100" rtl="0">
              <a:spcBef>
                <a:spcPts val="0"/>
              </a:spcBef>
              <a:buSzPct val="83333"/>
              <a:buChar char="●"/>
            </a:pPr>
            <a:r>
              <a:rPr lang="en-US" dirty="0"/>
              <a:t>If watching a video, facilitators may want to have participants watch the video once before the session, if possible.</a:t>
            </a:r>
          </a:p>
          <a:p>
            <a:pPr marL="457200" lvl="0" indent="-292100" rtl="0">
              <a:spcBef>
                <a:spcPts val="0"/>
              </a:spcBef>
              <a:buSzPct val="83333"/>
              <a:buChar char="●"/>
            </a:pPr>
            <a:r>
              <a:rPr lang="en-US" dirty="0"/>
              <a:t>Remind participants to pay close attention to teacher-student interactions during the lesson: What does the teacher say and do? How are students engaged in the lesson and how does the teacher encourage that engagement? How are students demonstrating their understanding, their strategies for answering questions, or completing tasks?</a:t>
            </a:r>
          </a:p>
          <a:p>
            <a:pPr marL="457200" lvl="0" indent="-292100" rtl="0">
              <a:spcBef>
                <a:spcPts val="0"/>
              </a:spcBef>
              <a:buSzPct val="83333"/>
              <a:buChar char="●"/>
            </a:pPr>
            <a:r>
              <a:rPr lang="en-US" dirty="0"/>
              <a:t>Other helpful hints: </a:t>
            </a:r>
          </a:p>
          <a:p>
            <a:pPr marL="914400" lvl="1" indent="-292100" rtl="0">
              <a:spcBef>
                <a:spcPts val="0"/>
              </a:spcBef>
              <a:buSzPct val="83333"/>
              <a:buChar char="○"/>
            </a:pPr>
            <a:r>
              <a:rPr lang="en-US" dirty="0"/>
              <a:t>Participants should not worry about putting their notes into the right core actions, let alone the right core indicators! They should just capture notes and sort out where they belong immediately afterwards. </a:t>
            </a:r>
          </a:p>
          <a:p>
            <a:pPr marL="914400" lvl="1" indent="-292100" rtl="0">
              <a:spcBef>
                <a:spcPts val="0"/>
              </a:spcBef>
              <a:buSzPct val="83333"/>
              <a:buChar char="○"/>
            </a:pPr>
            <a:r>
              <a:rPr lang="en-US" dirty="0"/>
              <a:t>Participants should make sure their notes are ‘low inference’ that they are not judging what they are seeing but simply recording what they are seeing and hearing. </a:t>
            </a:r>
          </a:p>
          <a:p>
            <a:pPr marL="914400" lvl="1" indent="-292100" rtl="0">
              <a:spcBef>
                <a:spcPts val="0"/>
              </a:spcBef>
              <a:buSzPct val="83333"/>
              <a:buChar char="○"/>
            </a:pPr>
            <a:r>
              <a:rPr lang="en-US" dirty="0"/>
              <a:t>Participant may note questions they may have as they watch the lesson.</a:t>
            </a:r>
          </a:p>
          <a:p>
            <a:pPr marL="0" marR="0" lvl="0" indent="0" algn="l" rtl="0">
              <a:spcBef>
                <a:spcPts val="0"/>
              </a:spcBef>
              <a:buClr>
                <a:schemeClr val="dk1"/>
              </a:buClr>
              <a:buSzPct val="25000"/>
              <a:buFont typeface="Calibri"/>
              <a:buNone/>
            </a:pPr>
            <a:endParaRPr lang="en-US" b="1" dirty="0"/>
          </a:p>
          <a:p>
            <a:pPr marL="0" marR="0" lvl="0" indent="0" algn="l" rtl="0">
              <a:spcBef>
                <a:spcPts val="0"/>
              </a:spcBef>
              <a:buClr>
                <a:schemeClr val="dk1"/>
              </a:buClr>
              <a:buSzPct val="25000"/>
              <a:buFont typeface="Calibri"/>
              <a:buNone/>
            </a:pPr>
            <a:r>
              <a:rPr lang="en-US" b="1" dirty="0"/>
              <a:t>Background Knowledge: </a:t>
            </a:r>
            <a:r>
              <a:rPr lang="en-US" b="0" dirty="0"/>
              <a:t>Videos to use can be found at https://achievethecore.org/category/1196/supplemental-lesson-videos. </a:t>
            </a:r>
            <a:endParaRPr b="1" dirty="0"/>
          </a:p>
        </p:txBody>
      </p:sp>
      <p:sp>
        <p:nvSpPr>
          <p:cNvPr id="938" name="Shape 938"/>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201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5" name="Shape 945"/>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lvl="0" rtl="0">
              <a:spcBef>
                <a:spcPts val="0"/>
              </a:spcBef>
              <a:buClr>
                <a:schemeClr val="dk1"/>
              </a:buClr>
              <a:buSzPct val="25000"/>
              <a:buFont typeface="Calibri"/>
              <a:buNone/>
            </a:pPr>
            <a:r>
              <a:rPr lang="en-US" b="1" dirty="0"/>
              <a:t>Big Idea:  </a:t>
            </a:r>
            <a:r>
              <a:rPr lang="en-US" dirty="0"/>
              <a:t>Complete and discuss evidence for the indicators of the IPG.  Create consensus on </a:t>
            </a:r>
            <a:r>
              <a:rPr lang="en-US" b="1" dirty="0"/>
              <a:t>evidence </a:t>
            </a:r>
            <a:r>
              <a:rPr lang="en-US" dirty="0"/>
              <a:t>for each indicator and the strengths and weaknesses of the lesson (Note: the purpose of this activity is not to come to consensus on the rating for each indicator)</a:t>
            </a:r>
          </a:p>
          <a:p>
            <a:pPr lvl="0" rtl="0">
              <a:spcBef>
                <a:spcPts val="0"/>
              </a:spcBef>
              <a:buClr>
                <a:schemeClr val="dk1"/>
              </a:buClr>
              <a:buSzPct val="25000"/>
              <a:buFont typeface="Calibri"/>
              <a:buNone/>
            </a:pPr>
            <a:endParaRPr b="1" dirty="0"/>
          </a:p>
          <a:p>
            <a:pPr lvl="0" rtl="0">
              <a:spcBef>
                <a:spcPts val="0"/>
              </a:spcBef>
              <a:buClr>
                <a:schemeClr val="dk1"/>
              </a:buClr>
              <a:buSzPct val="25000"/>
              <a:buFont typeface="Calibri"/>
              <a:buNone/>
            </a:pPr>
            <a:r>
              <a:rPr lang="en-US" b="1" dirty="0"/>
              <a:t>Details:</a:t>
            </a:r>
          </a:p>
          <a:p>
            <a:pPr marL="457200" marR="0" lvl="0" indent="-292100" algn="l" defTabSz="914400" rtl="0" eaLnBrk="1" fontAlgn="auto" latinLnBrk="0" hangingPunct="1">
              <a:lnSpc>
                <a:spcPct val="100000"/>
              </a:lnSpc>
              <a:spcBef>
                <a:spcPts val="0"/>
              </a:spcBef>
              <a:spcAft>
                <a:spcPts val="0"/>
              </a:spcAft>
              <a:buClrTx/>
              <a:buSzPct val="83333"/>
              <a:buFontTx/>
              <a:buChar char="●"/>
              <a:tabLst/>
              <a:defRPr/>
            </a:pPr>
            <a:r>
              <a:rPr lang="en-US" i="0" dirty="0"/>
              <a:t>Have participants look at Handout #9 for the directions for this activity.</a:t>
            </a:r>
            <a:endParaRPr lang="en-US" dirty="0"/>
          </a:p>
          <a:p>
            <a:pPr marL="457200" lvl="0" indent="-292100" rtl="0">
              <a:spcBef>
                <a:spcPts val="0"/>
              </a:spcBef>
              <a:buSzPct val="83333"/>
              <a:buChar char="●"/>
            </a:pPr>
            <a:r>
              <a:rPr lang="en-US" dirty="0"/>
              <a:t>Complete the IPG Coaching Tool by providing observational evidence for the appropriate indicators.  It is not recommended that participants give ratings for each indicator so that the discussion can focus on identifying evidence that aligns to each indicator.</a:t>
            </a:r>
          </a:p>
          <a:p>
            <a:pPr marL="457200" lvl="0" indent="-292100" rtl="0">
              <a:spcBef>
                <a:spcPts val="0"/>
              </a:spcBef>
              <a:buSzPct val="83333"/>
              <a:buChar char="●"/>
            </a:pPr>
            <a:r>
              <a:rPr lang="en-US" dirty="0"/>
              <a:t>Although</a:t>
            </a:r>
            <a:r>
              <a:rPr lang="en-US" baseline="0" dirty="0"/>
              <a:t> we are asking for evidence tied to each indicator, participants should note missed opportunities or times when the teacher or student did not engage in the indicator, as well as times when each indicator is being met. </a:t>
            </a:r>
            <a:endParaRPr lang="en-US" dirty="0"/>
          </a:p>
          <a:p>
            <a:pPr marL="457200" lvl="0" indent="-292100" rtl="0">
              <a:spcBef>
                <a:spcPts val="0"/>
              </a:spcBef>
              <a:buSzPct val="83333"/>
              <a:buChar char="●"/>
            </a:pPr>
            <a:r>
              <a:rPr lang="en-US" dirty="0"/>
              <a:t>After individually completing the IPG Coaching Tool, discuss first with a partner or in small table groups, then discuss evidence. Share reflections as a whole group.</a:t>
            </a:r>
          </a:p>
          <a:p>
            <a:pPr marL="457200" lvl="0" indent="-292100" rtl="0">
              <a:spcBef>
                <a:spcPts val="0"/>
              </a:spcBef>
              <a:buSzPct val="83333"/>
              <a:buChar char="●"/>
            </a:pPr>
            <a:r>
              <a:rPr lang="en-US" dirty="0"/>
              <a:t>Set the stage for the whole group discussion by</a:t>
            </a:r>
            <a:r>
              <a:rPr lang="en-US" baseline="0" dirty="0"/>
              <a:t> reminding participants that this conversation is not meant to mirror how they would talk to the teacher about the lesson we just watched.  The purpose is to discuss evidence for each of the indicators in order to have a shared understanding of what we just saw.</a:t>
            </a:r>
          </a:p>
          <a:p>
            <a:pPr marL="457200" lvl="0" indent="-292100" rtl="0">
              <a:spcBef>
                <a:spcPts val="0"/>
              </a:spcBef>
              <a:buSzPct val="83333"/>
              <a:buChar char="●"/>
            </a:pPr>
            <a:r>
              <a:rPr lang="en-US" dirty="0"/>
              <a:t>Some options for sharing:  Have participants norm as a small group and then share with the full group (can be done with concretely using poster paper and post-it notes or digitally using a google doc spreadsheet.)  It’s is often interesting to discuss indicators where there isn’t consensus.</a:t>
            </a:r>
          </a:p>
          <a:p>
            <a:pPr marL="457200" lvl="0" indent="-292100" rtl="0">
              <a:spcBef>
                <a:spcPts val="0"/>
              </a:spcBef>
              <a:buSzPct val="83333"/>
              <a:buChar char="●"/>
            </a:pPr>
            <a:r>
              <a:rPr lang="en-US" dirty="0"/>
              <a:t>After discussing, participants may want to note specific strengths and specific areas in need of growth to be used later in the lesson feedback summary. (Don’t use feedback summary form yet.)</a:t>
            </a:r>
          </a:p>
          <a:p>
            <a:pPr marL="457200" lvl="0" indent="-292100" rtl="0">
              <a:spcBef>
                <a:spcPts val="0"/>
              </a:spcBef>
              <a:buSzPct val="83333"/>
              <a:buChar char="●"/>
            </a:pPr>
            <a:r>
              <a:rPr lang="en-US" b="1" dirty="0"/>
              <a:t>Refer to the completed </a:t>
            </a:r>
            <a:r>
              <a:rPr lang="en-US" b="1" u="sng" dirty="0"/>
              <a:t>IPG Coaching Tool – Model Response</a:t>
            </a:r>
            <a:r>
              <a:rPr lang="en-US" b="1" u="none" dirty="0"/>
              <a:t> </a:t>
            </a:r>
            <a:r>
              <a:rPr lang="en-US" b="1" dirty="0"/>
              <a:t>for the model response for the lesson.  Compare participants’ responses with the model response.  Note: it is strongly recommended that while preparing for</a:t>
            </a:r>
            <a:r>
              <a:rPr lang="en-US" b="1" baseline="0" dirty="0"/>
              <a:t> the presentation, </a:t>
            </a:r>
            <a:r>
              <a:rPr lang="en-US" b="1" dirty="0"/>
              <a:t>the facilitator re-watches the video, paying</a:t>
            </a:r>
            <a:r>
              <a:rPr lang="en-US" b="1" baseline="0" dirty="0"/>
              <a:t> attention to the moments that correspond to the time stamps in the model response.</a:t>
            </a:r>
            <a:endParaRPr lang="en-US" b="1" dirty="0"/>
          </a:p>
          <a:p>
            <a:pPr lvl="0" rtl="0">
              <a:spcBef>
                <a:spcPts val="0"/>
              </a:spcBef>
              <a:buClr>
                <a:schemeClr val="dk1"/>
              </a:buClr>
              <a:buSzPct val="91666"/>
              <a:buFont typeface="Arial"/>
              <a:buNone/>
            </a:pPr>
            <a:endParaRPr b="1" dirty="0"/>
          </a:p>
        </p:txBody>
      </p:sp>
      <p:sp>
        <p:nvSpPr>
          <p:cNvPr id="946" name="Shape 946"/>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949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OPTIONAL:</a:t>
            </a:r>
            <a:r>
              <a:rPr lang="en-US" i="1" baseline="0" dirty="0"/>
              <a:t> Debrief 360 with a gallery walk.</a:t>
            </a:r>
          </a:p>
          <a:p>
            <a:endParaRPr lang="en-US" i="1" baseline="0" dirty="0"/>
          </a:p>
          <a:p>
            <a:r>
              <a:rPr lang="en-US" i="1" dirty="0"/>
              <a:t>One option for sharing ratings for each indicator</a:t>
            </a:r>
            <a:r>
              <a:rPr lang="en-US" i="1" baseline="0" dirty="0"/>
              <a:t> is to have a Gallery Walk. This works best for a large group when it might be difficult to have all voices heard. In a Gallery Walk, small groups that have come to consensus for each rating write their rating and one piece of evidence to support that rating on a sticky note. That sticky note is placed with the correct indicator on a surface where others can walk by and read all of the ratings for that indicator. The pictures above are examples of how the rating and a piece of evidence can share the same sticky note. On the right is an example of an indicator that was not able to be rated from the observed lesson. Instead of evidence the participant wrote the question or follow up with the teacher that needs to be done in order for that indicator to be rated.</a:t>
            </a:r>
          </a:p>
          <a:p>
            <a:endParaRPr lang="en-US" i="1" baseline="0" dirty="0"/>
          </a:p>
          <a:p>
            <a:endParaRPr lang="en-US" dirty="0"/>
          </a:p>
          <a:p>
            <a:endParaRPr lang="en-US" i="1" dirty="0"/>
          </a:p>
          <a:p>
            <a:pPr lvl="0" rtl="0">
              <a:spcBef>
                <a:spcPts val="0"/>
              </a:spcBef>
              <a:buClr>
                <a:schemeClr val="dk1"/>
              </a:buClr>
              <a:buSzPct val="25000"/>
              <a:buFont typeface="Calibri"/>
              <a:buNone/>
            </a:pPr>
            <a:endParaRPr lang="en-US" dirty="0"/>
          </a:p>
          <a:p>
            <a:endParaRPr lang="en-US" i="1" dirty="0"/>
          </a:p>
        </p:txBody>
      </p:sp>
      <p:sp>
        <p:nvSpPr>
          <p:cNvPr id="4" name="Slide Number Placeholder 3"/>
          <p:cNvSpPr>
            <a:spLocks noGrp="1"/>
          </p:cNvSpPr>
          <p:nvPr>
            <p:ph type="sldNum" sz="quarter" idx="10"/>
          </p:nvPr>
        </p:nvSpPr>
        <p:spPr/>
        <p:txBody>
          <a:bodyPr/>
          <a:lstStyle/>
          <a:p>
            <a:fld id="{2FD13107-EE22-46DD-98C0-67FAAA2C5B6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742286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2" name="Shape 952"/>
          <p:cNvSpPr txBox="1">
            <a:spLocks noGrp="1"/>
          </p:cNvSpPr>
          <p:nvPr>
            <p:ph type="body" idx="1"/>
          </p:nvPr>
        </p:nvSpPr>
        <p:spPr>
          <a:xfrm>
            <a:off x="701041" y="4415789"/>
            <a:ext cx="5608319" cy="4183379"/>
          </a:xfrm>
          <a:prstGeom prst="rect">
            <a:avLst/>
          </a:prstGeom>
          <a:noFill/>
          <a:ln>
            <a:noFill/>
          </a:ln>
        </p:spPr>
        <p:txBody>
          <a:bodyPr lIns="93150" tIns="93150" rIns="93150" bIns="93150" anchor="t" anchorCtr="0">
            <a:noAutofit/>
          </a:bodyPr>
          <a:lstStyle/>
          <a:p>
            <a:pPr lvl="0" rtl="0">
              <a:spcBef>
                <a:spcPts val="0"/>
              </a:spcBef>
              <a:buClr>
                <a:schemeClr val="dk1"/>
              </a:buClr>
              <a:buSzPct val="91666"/>
              <a:buFont typeface="Arial"/>
              <a:buNone/>
            </a:pPr>
            <a:r>
              <a:rPr lang="en-US" b="1" dirty="0"/>
              <a:t>Big Idea:  </a:t>
            </a:r>
            <a:r>
              <a:rPr lang="en-US" dirty="0"/>
              <a:t>The Beyond the Lesson Discussion Guide is a good resource for questions that may come up in observing a single lesson.</a:t>
            </a:r>
          </a:p>
          <a:p>
            <a:pPr lvl="0" rtl="0">
              <a:spcBef>
                <a:spcPts val="0"/>
              </a:spcBef>
              <a:buClr>
                <a:schemeClr val="dk1"/>
              </a:buClr>
              <a:buSzPct val="91666"/>
              <a:buFont typeface="Arial"/>
              <a:buNone/>
            </a:pPr>
            <a:endParaRPr dirty="0"/>
          </a:p>
          <a:p>
            <a:pPr lvl="0" rtl="0">
              <a:spcBef>
                <a:spcPts val="0"/>
              </a:spcBef>
              <a:buClr>
                <a:schemeClr val="dk1"/>
              </a:buClr>
              <a:buSzPct val="91666"/>
              <a:buFont typeface="Arial"/>
              <a:buNone/>
            </a:pPr>
            <a:r>
              <a:rPr lang="en-US" dirty="0"/>
              <a:t>Classroom observations are, by definition, limited to what you see while you are present in the room. </a:t>
            </a:r>
          </a:p>
          <a:p>
            <a:pPr lvl="0" rtl="0">
              <a:spcBef>
                <a:spcPts val="0"/>
              </a:spcBef>
              <a:buClr>
                <a:schemeClr val="dk1"/>
              </a:buClr>
              <a:buSzPct val="91666"/>
              <a:buFont typeface="Arial"/>
              <a:buNone/>
            </a:pPr>
            <a:r>
              <a:rPr lang="en-US" dirty="0"/>
              <a:t>But learning happens over the course of days, across the weeks, and months of the school year. That needs to be accounted for in the coaching conversations with teachers.</a:t>
            </a:r>
          </a:p>
          <a:p>
            <a:pPr lvl="0" rtl="0">
              <a:spcBef>
                <a:spcPts val="0"/>
              </a:spcBef>
              <a:buClr>
                <a:schemeClr val="dk1"/>
              </a:buClr>
              <a:buSzPct val="91666"/>
              <a:buFont typeface="Arial"/>
              <a:buNone/>
            </a:pPr>
            <a:endParaRPr b="1" dirty="0"/>
          </a:p>
          <a:p>
            <a:pPr lvl="0" rtl="0">
              <a:spcBef>
                <a:spcPts val="0"/>
              </a:spcBef>
              <a:buClr>
                <a:schemeClr val="dk1"/>
              </a:buClr>
              <a:buSzPct val="91666"/>
              <a:buFont typeface="Arial"/>
              <a:buNone/>
            </a:pPr>
            <a:r>
              <a:rPr lang="en-US" b="1" dirty="0"/>
              <a:t>Details:</a:t>
            </a:r>
          </a:p>
          <a:p>
            <a:pPr marL="457200" lvl="0" indent="-292100" rtl="0">
              <a:spcBef>
                <a:spcPts val="0"/>
              </a:spcBef>
              <a:buSzPct val="83333"/>
              <a:buChar char="●"/>
            </a:pPr>
            <a:r>
              <a:rPr lang="en-US" dirty="0"/>
              <a:t>Although we just identified strengths and areas for growth based on the video, we may be left with other questions.</a:t>
            </a:r>
          </a:p>
          <a:p>
            <a:pPr marL="457200" lvl="0" indent="-292100" rtl="0">
              <a:spcBef>
                <a:spcPts val="0"/>
              </a:spcBef>
              <a:buSzPct val="83333"/>
              <a:buChar char="●"/>
            </a:pPr>
            <a:r>
              <a:rPr lang="en-US" dirty="0"/>
              <a:t>The Beyond the Lesson Guide is a great resource for helping us frame the questions.  We are going to take a quick look at it now and then revisit it when we are summarizing all of the things we learned about this lesson.</a:t>
            </a:r>
          </a:p>
          <a:p>
            <a:pPr marL="457200" lvl="0" indent="-292100" rtl="0">
              <a:spcBef>
                <a:spcPts val="0"/>
              </a:spcBef>
              <a:buSzPct val="83333"/>
              <a:buChar char="●"/>
            </a:pPr>
            <a:r>
              <a:rPr lang="en-US" dirty="0"/>
              <a:t>Have participants briefly discuss at their table which questions would help illuminate the lesson they just observed.</a:t>
            </a:r>
          </a:p>
        </p:txBody>
      </p:sp>
      <p:sp>
        <p:nvSpPr>
          <p:cNvPr id="953" name="Shape 953"/>
          <p:cNvSpPr txBox="1">
            <a:spLocks noGrp="1"/>
          </p:cNvSpPr>
          <p:nvPr>
            <p:ph type="sldNum" idx="12"/>
          </p:nvPr>
        </p:nvSpPr>
        <p:spPr>
          <a:xfrm>
            <a:off x="3970937" y="8829967"/>
            <a:ext cx="3037839" cy="464819"/>
          </a:xfrm>
          <a:prstGeom prst="rect">
            <a:avLst/>
          </a:prstGeom>
          <a:noFill/>
          <a:ln>
            <a:noFill/>
          </a:ln>
        </p:spPr>
        <p:txBody>
          <a:bodyPr lIns="93150" tIns="46550" rIns="93150" bIns="4655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53</a:t>
            </a:fld>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07641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So,</a:t>
            </a:r>
            <a:r>
              <a:rPr lang="en-US" baseline="0" dirty="0"/>
              <a:t> we’ve now gone through the entire Instructional Practice Guide and looked closely at the Core Actions and indicators for each. We used the coaching tool to reflect on a lesson. In summary, we know that this tool will help us ensure our lessons and teaching are aligned to the Common Core and other college- and career-ready standards, and that all students are learning math content while simultaneously engaging in mathematical practices. </a:t>
            </a: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54</a:t>
            </a:fld>
            <a:endParaRPr lang="en-US"/>
          </a:p>
        </p:txBody>
      </p:sp>
    </p:spTree>
    <p:extLst>
      <p:ext uri="{BB962C8B-B14F-4D97-AF65-F5344CB8AC3E}">
        <p14:creationId xmlns:p14="http://schemas.microsoft.com/office/powerpoint/2010/main" val="4066263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Introducing the digital version of the IPG.</a:t>
            </a:r>
          </a:p>
          <a:p>
            <a:endParaRPr lang="en-US" dirty="0"/>
          </a:p>
          <a:p>
            <a:r>
              <a:rPr lang="en-US" b="1" dirty="0"/>
              <a:t>Details:</a:t>
            </a:r>
          </a:p>
          <a:p>
            <a:r>
              <a:rPr lang="en-US" dirty="0"/>
              <a:t>The IPG </a:t>
            </a:r>
            <a:r>
              <a:rPr lang="en-US" baseline="0" dirty="0"/>
              <a:t>that you worked with for this professional development module was the print version. There is a digital version of the Instructional Practice Guide: Coaching tool for those who prefer to use technology over a printed document. All of the material is the same as what is included in the paper version. Some additional benefits of the digital version of the coaching tool include:</a:t>
            </a:r>
          </a:p>
          <a:p>
            <a:pPr marL="171450" indent="-171450">
              <a:buFont typeface="Arial" panose="020B0604020202020204" pitchFamily="34" charset="0"/>
              <a:buChar char="•"/>
            </a:pPr>
            <a:r>
              <a:rPr lang="en-US" baseline="0" dirty="0"/>
              <a:t>Typing your notes directly into the tool and being able to cut and paste them into the evidence sections for each indicator</a:t>
            </a:r>
          </a:p>
          <a:p>
            <a:pPr marL="171450" indent="-171450">
              <a:buFont typeface="Arial" panose="020B0604020202020204" pitchFamily="34" charset="0"/>
              <a:buChar char="•"/>
            </a:pPr>
            <a:r>
              <a:rPr lang="en-US" baseline="0" dirty="0"/>
              <a:t>Print, email, or export the observation with or without ratings and/or notes</a:t>
            </a:r>
          </a:p>
          <a:p>
            <a:pPr marL="171450" indent="-171450">
              <a:buFont typeface="Arial" panose="020B0604020202020204" pitchFamily="34" charset="0"/>
              <a:buChar char="•"/>
            </a:pPr>
            <a:r>
              <a:rPr lang="en-US" baseline="0" dirty="0"/>
              <a:t>Attach helpful resources from </a:t>
            </a:r>
            <a:r>
              <a:rPr lang="en-US" baseline="0" dirty="0" err="1"/>
              <a:t>AchieveTheCore</a:t>
            </a:r>
            <a:r>
              <a:rPr lang="en-US" baseline="0" dirty="0"/>
              <a:t> to the finished tool</a:t>
            </a: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55</a:t>
            </a:fld>
            <a:endParaRPr lang="en-US"/>
          </a:p>
        </p:txBody>
      </p:sp>
    </p:spTree>
    <p:extLst>
      <p:ext uri="{BB962C8B-B14F-4D97-AF65-F5344CB8AC3E}">
        <p14:creationId xmlns:p14="http://schemas.microsoft.com/office/powerpoint/2010/main" val="424826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Share the other IPG versions and where you can find them.</a:t>
            </a:r>
          </a:p>
          <a:p>
            <a:endParaRPr lang="en-US" dirty="0"/>
          </a:p>
          <a:p>
            <a:r>
              <a:rPr lang="en-US" b="1" dirty="0"/>
              <a:t>Details:</a:t>
            </a:r>
          </a:p>
          <a:p>
            <a:r>
              <a:rPr lang="en-US" dirty="0"/>
              <a:t>As</a:t>
            </a:r>
            <a:r>
              <a:rPr lang="en-US" baseline="0" dirty="0"/>
              <a:t> you can see from this list, there are a variety of Instructional Practice Guides available to use in a wide range of classroom settings. </a:t>
            </a:r>
            <a:endParaRPr lang="en-US" i="0" baseline="0" dirty="0"/>
          </a:p>
          <a:p>
            <a:endParaRPr lang="en-US" i="0" baseline="0" dirty="0"/>
          </a:p>
          <a:p>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56</a:t>
            </a:fld>
            <a:endParaRPr lang="en-US"/>
          </a:p>
        </p:txBody>
      </p:sp>
    </p:spTree>
    <p:extLst>
      <p:ext uri="{BB962C8B-B14F-4D97-AF65-F5344CB8AC3E}">
        <p14:creationId xmlns:p14="http://schemas.microsoft.com/office/powerpoint/2010/main" val="1615414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More information on the digital Lesson Planning tool.</a:t>
            </a:r>
          </a:p>
          <a:p>
            <a:endParaRPr lang="en-US" dirty="0"/>
          </a:p>
          <a:p>
            <a:r>
              <a:rPr lang="en-US" b="1" dirty="0"/>
              <a:t>Details:</a:t>
            </a:r>
          </a:p>
          <a:p>
            <a:r>
              <a:rPr lang="en-US" dirty="0"/>
              <a:t>As mentioned earlier, there</a:t>
            </a:r>
            <a:r>
              <a:rPr lang="en-US" baseline="0" dirty="0"/>
              <a:t> is a tool available to teachers that helps in planning lessons aligned to the Common Core and other college- and career-ready standards. The Instructional Practice Guide: Lesson Planning tool consists of sets of questions that are derived from the Core Actions and Indicators of the Daily Instructional Practice Guide. The questions guide teachers through planning a lesson that exemplifies the Shifts called for by the CCSS.  The Lesson Planning tool is available for both ELA/Literacy and Math for all grades, K – High School. Teachers consider the standard(s) and/or cluster(s) they have chosen to target, the learning goal(s) for the students, the problems students will engage with, discussions about the mathematics of the lesson, using examples and representations to make the mathematics explicit, and how the lesson will be summarized, to name a few. The Lesson Planning tool compiles the responses into one document that users can save, edit, revise, print, export, and email. Multiple lessons can be started and saved to a user’s account. </a:t>
            </a:r>
            <a:endParaRPr lang="en-US" dirty="0"/>
          </a:p>
        </p:txBody>
      </p:sp>
      <p:sp>
        <p:nvSpPr>
          <p:cNvPr id="4" name="Slide Number Placeholder 3"/>
          <p:cNvSpPr>
            <a:spLocks noGrp="1"/>
          </p:cNvSpPr>
          <p:nvPr>
            <p:ph type="sldNum" sz="quarter" idx="10"/>
          </p:nvPr>
        </p:nvSpPr>
        <p:spPr/>
        <p:txBody>
          <a:bodyPr/>
          <a:lstStyle/>
          <a:p>
            <a:fld id="{04E9E3F7-BC2C-41E2-A907-44F2C1C6798A}" type="slidenum">
              <a:rPr lang="en-US" smtClean="0"/>
              <a:t>57</a:t>
            </a:fld>
            <a:endParaRPr lang="en-US"/>
          </a:p>
        </p:txBody>
      </p:sp>
    </p:spTree>
    <p:extLst>
      <p:ext uri="{BB962C8B-B14F-4D97-AF65-F5344CB8AC3E}">
        <p14:creationId xmlns:p14="http://schemas.microsoft.com/office/powerpoint/2010/main" val="1418939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5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Big Idea: </a:t>
            </a:r>
            <a:r>
              <a:rPr lang="en-US" sz="1200" b="0" i="0" u="none" strike="noStrike" cap="none">
                <a:solidFill>
                  <a:schemeClr val="dk1"/>
                </a:solidFill>
                <a:latin typeface="Calibri"/>
                <a:ea typeface="Calibri"/>
                <a:cs typeface="Calibri"/>
                <a:sym typeface="Calibri"/>
              </a:rPr>
              <a:t>Reflect with participants about how the guides could or will be useful in their settings.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Details: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What  IPG Core Actions need further professional learning support? Check out the resources at www.achievethecore.org </a:t>
            </a:r>
            <a:endParaRPr sz="1200" b="0" i="0" u="none" strike="noStrike" cap="none">
              <a:solidFill>
                <a:schemeClr val="dk1"/>
              </a:solidFill>
              <a:latin typeface="Calibri"/>
              <a:ea typeface="Calibri"/>
              <a:cs typeface="Calibri"/>
              <a:sym typeface="Calibri"/>
            </a:endParaRPr>
          </a:p>
        </p:txBody>
      </p:sp>
      <p:sp>
        <p:nvSpPr>
          <p:cNvPr id="817" name="Google Shape;817;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962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3f90e3ceeb_7_1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709" name="Google Shape;709;g3f90e3ceeb_7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0" name="Shape 670"/>
          <p:cNvSpPr txBox="1">
            <a:spLocks noGrp="1"/>
          </p:cNvSpPr>
          <p:nvPr>
            <p:ph type="body" idx="1"/>
          </p:nvPr>
        </p:nvSpPr>
        <p:spPr>
          <a:xfrm>
            <a:off x="701041" y="4473892"/>
            <a:ext cx="5608319" cy="3660457"/>
          </a:xfrm>
          <a:prstGeom prst="rect">
            <a:avLst/>
          </a:prstGeom>
          <a:noFill/>
          <a:ln>
            <a:noFill/>
          </a:ln>
        </p:spPr>
        <p:txBody>
          <a:bodyPr lIns="93150" tIns="46550" rIns="93150" bIns="465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Big Idea: </a:t>
            </a:r>
            <a:r>
              <a:rPr lang="en-US" sz="1200" b="0" i="0" u="none" strike="noStrike" cap="none" dirty="0">
                <a:solidFill>
                  <a:schemeClr val="dk1"/>
                </a:solidFill>
                <a:latin typeface="Calibri"/>
                <a:ea typeface="Calibri"/>
                <a:cs typeface="Calibri"/>
                <a:sym typeface="Calibri"/>
              </a:rPr>
              <a:t>Begin to answer the question:  What do</a:t>
            </a:r>
            <a:r>
              <a:rPr lang="en-US" dirty="0"/>
              <a:t> the standards and Shifts look like in the classroom? </a:t>
            </a: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spcAft>
                <a:spcPts val="0"/>
              </a:spcAft>
              <a:buClr>
                <a:schemeClr val="dk1"/>
              </a:buClr>
              <a:buSzPct val="25000"/>
              <a:buFont typeface="Calibri"/>
              <a:buNone/>
            </a:pP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Details: </a:t>
            </a:r>
          </a:p>
          <a:p>
            <a:pPr marL="171450" marR="0" lvl="0" indent="-171450" algn="l" rtl="0">
              <a:spcBef>
                <a:spcPts val="0"/>
              </a:spcBef>
              <a:spcAft>
                <a:spcPts val="0"/>
              </a:spcAft>
              <a:buClr>
                <a:schemeClr val="dk1"/>
              </a:buClr>
              <a:buSzPct val="25000"/>
              <a:buFont typeface="Arial" panose="020B0604020202020204" pitchFamily="34" charset="0"/>
              <a:buChar char="•"/>
            </a:pPr>
            <a:r>
              <a:rPr lang="en-US" dirty="0"/>
              <a:t>Participants can take a few minutes to discuss with colleagues.  This can serve as a good icebreaker for the room and an opportunity for the facilitator to understand more about the participants’ perspective about the standards and Shifts.</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conditions necessary for aligned classroom instruction are multiple and interconnected.  </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There is not just one answer to what aligned instruction looks like, nor is there one answer to what it doesn’t look like.</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The best approach we can take as a learning community is to become good at naming what is and what isn’t aligned practice, by collecting and discussing enough examples and non-examples with common tools to be able to confidently identify the conditions necessary for aligned classroom instruction.</a:t>
            </a:r>
          </a:p>
          <a:p>
            <a:pPr marL="171450" marR="0" lvl="0" indent="-171450" algn="l" rtl="0">
              <a:spcBef>
                <a:spcPts val="0"/>
              </a:spcBef>
              <a:spcAft>
                <a:spcPts val="0"/>
              </a:spcAft>
              <a:buClr>
                <a:schemeClr val="dk1"/>
              </a:buClr>
              <a:buSzPct val="25000"/>
              <a:buFont typeface="Arial" panose="020B0604020202020204" pitchFamily="34" charset="0"/>
              <a:buChar char="•"/>
            </a:pPr>
            <a:r>
              <a:rPr lang="en-US" sz="1200" b="0" i="0" u="none" strike="noStrike" cap="none" dirty="0">
                <a:solidFill>
                  <a:schemeClr val="dk1"/>
                </a:solidFill>
                <a:latin typeface="Calibri"/>
                <a:cs typeface="Calibri"/>
                <a:sym typeface="Calibri"/>
              </a:rPr>
              <a:t>This practice will help our learning community reflect on our own systems and practice and decide which efforts are effective and where more resources are necessary to support standards-aligned instruction.</a:t>
            </a:r>
            <a:br>
              <a:rPr lang="en-US" dirty="0"/>
            </a:br>
            <a:endParaRPr sz="1200" b="0" i="0" u="none" strike="noStrike" cap="none" dirty="0">
              <a:solidFill>
                <a:schemeClr val="dk1"/>
              </a:solidFill>
              <a:latin typeface="Calibri"/>
              <a:ea typeface="Calibri"/>
              <a:cs typeface="Calibri"/>
              <a:sym typeface="Calibri"/>
            </a:endParaRPr>
          </a:p>
        </p:txBody>
      </p:sp>
      <p:sp>
        <p:nvSpPr>
          <p:cNvPr id="671" name="Shape 671"/>
          <p:cNvSpPr txBox="1">
            <a:spLocks noGrp="1"/>
          </p:cNvSpPr>
          <p:nvPr>
            <p:ph type="sldNum" idx="12"/>
          </p:nvPr>
        </p:nvSpPr>
        <p:spPr>
          <a:xfrm>
            <a:off x="3970937" y="8829967"/>
            <a:ext cx="3037839" cy="466431"/>
          </a:xfrm>
          <a:prstGeom prst="rect">
            <a:avLst/>
          </a:prstGeom>
          <a:noFill/>
          <a:ln>
            <a:noFill/>
          </a:ln>
        </p:spPr>
        <p:txBody>
          <a:bodyPr lIns="93150" tIns="46550" rIns="93150" bIns="4655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92599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de9565b49_3_20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3" name="Google Shape;823;g3de9565b49_3_2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24" name="Google Shape;824;g3de9565b49_3_2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60</a:t>
            </a:fld>
            <a:endParaRPr/>
          </a:p>
        </p:txBody>
      </p:sp>
    </p:spTree>
    <p:extLst>
      <p:ext uri="{BB962C8B-B14F-4D97-AF65-F5344CB8AC3E}">
        <p14:creationId xmlns:p14="http://schemas.microsoft.com/office/powerpoint/2010/main" val="93460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Shape 721"/>
          <p:cNvSpPr txBox="1">
            <a:spLocks noGrp="1"/>
          </p:cNvSpPr>
          <p:nvPr>
            <p:ph type="body" idx="1"/>
          </p:nvPr>
        </p:nvSpPr>
        <p:spPr>
          <a:xfrm>
            <a:off x="701041" y="4473892"/>
            <a:ext cx="5608319" cy="3660457"/>
          </a:xfrm>
          <a:prstGeom prst="rect">
            <a:avLst/>
          </a:prstGeom>
          <a:noFill/>
          <a:ln>
            <a:noFill/>
          </a:ln>
        </p:spPr>
        <p:txBody>
          <a:bodyPr spcFirstLastPara="1" wrap="square" lIns="93150" tIns="46550" rIns="93150" bIns="46550" anchor="t" anchorCtr="0">
            <a:noAutofit/>
          </a:bodyPr>
          <a:lstStyle/>
          <a:p>
            <a:pPr marL="0" marR="0" lvl="0" indent="0" algn="l" rtl="0">
              <a:spcBef>
                <a:spcPts val="0"/>
              </a:spcBef>
              <a:spcAft>
                <a:spcPts val="0"/>
              </a:spcAft>
              <a:buClr>
                <a:schemeClr val="dk1"/>
              </a:buClr>
              <a:buFont typeface="Calibri"/>
              <a:buNone/>
            </a:pPr>
            <a:r>
              <a:rPr lang="en-US" sz="1200" b="1" i="0" u="none" strike="noStrike" cap="none" dirty="0">
                <a:solidFill>
                  <a:schemeClr val="dk1"/>
                </a:solidFill>
                <a:latin typeface="Calibri"/>
                <a:ea typeface="Calibri"/>
                <a:cs typeface="Calibri"/>
                <a:sym typeface="Calibri"/>
              </a:rPr>
              <a:t>Big Idea:</a:t>
            </a:r>
            <a:r>
              <a:rPr lang="en-US" sz="1200" b="0" i="0" u="none" strike="noStrike" cap="none" dirty="0">
                <a:solidFill>
                  <a:schemeClr val="dk1"/>
                </a:solidFill>
                <a:latin typeface="Calibri"/>
                <a:ea typeface="Calibri"/>
                <a:cs typeface="Calibri"/>
                <a:sym typeface="Calibri"/>
              </a:rPr>
              <a:t>  The most important Shifts demanded by the college- and career-ready standards for mathematics are: focus, coherence and rigor.  These </a:t>
            </a:r>
            <a:r>
              <a:rPr lang="en-US" sz="1200" b="0" i="0" u="none" strike="noStrike" cap="none" dirty="0">
                <a:solidFill>
                  <a:srgbClr val="333333"/>
                </a:solidFill>
                <a:latin typeface="Calibri"/>
                <a:ea typeface="Calibri"/>
                <a:cs typeface="Calibri"/>
                <a:sym typeface="Calibri"/>
              </a:rPr>
              <a:t>Shifts are supported by the college and career readiness research. </a:t>
            </a:r>
            <a:r>
              <a:rPr lang="en-US" sz="1200" b="0" i="0" u="none" strike="noStrike" cap="none" dirty="0">
                <a:solidFill>
                  <a:schemeClr val="dk1"/>
                </a:solidFill>
                <a:latin typeface="Calibri"/>
                <a:ea typeface="Calibri"/>
                <a:cs typeface="Calibri"/>
                <a:sym typeface="Calibri"/>
              </a:rPr>
              <a:t>Refer to the</a:t>
            </a:r>
            <a:r>
              <a:rPr lang="en-US" sz="1200" b="0" i="0" u="sng" strike="noStrike" cap="none" dirty="0">
                <a:solidFill>
                  <a:schemeClr val="hlink"/>
                </a:solidFill>
                <a:latin typeface="Calibri"/>
                <a:ea typeface="Calibri"/>
                <a:cs typeface="Calibri"/>
                <a:sym typeface="Calibri"/>
                <a:hlinkClick r:id="rId3"/>
              </a:rPr>
              <a:t> Math Shifts at a Glance </a:t>
            </a:r>
            <a:r>
              <a:rPr lang="en-US" sz="1200" b="0" i="0" u="none" strike="noStrike" cap="none" dirty="0">
                <a:solidFill>
                  <a:schemeClr val="dk1"/>
                </a:solidFill>
                <a:latin typeface="Calibri"/>
                <a:ea typeface="Calibri"/>
                <a:cs typeface="Calibri"/>
                <a:sym typeface="Calibri"/>
              </a:rPr>
              <a:t>handout in your packet.</a:t>
            </a:r>
            <a:endParaRPr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1" i="0" u="none" strike="noStrike" cap="none" dirty="0">
                <a:solidFill>
                  <a:schemeClr val="dk1"/>
                </a:solidFill>
                <a:latin typeface="Calibri"/>
                <a:ea typeface="Calibri"/>
                <a:cs typeface="Calibri"/>
                <a:sym typeface="Calibri"/>
              </a:rPr>
              <a:t>Details:</a:t>
            </a:r>
            <a:endParaRPr dirty="0"/>
          </a:p>
          <a:p>
            <a:pPr marL="465887" marR="0" lvl="0" indent="-376987" algn="l" rtl="0">
              <a:spcBef>
                <a:spcPts val="0"/>
              </a:spcBef>
              <a:spcAft>
                <a:spcPts val="0"/>
              </a:spcAft>
              <a:buClr>
                <a:schemeClr val="dk1"/>
              </a:buClr>
              <a:buSzPts val="1000"/>
              <a:buFont typeface="Calibri"/>
              <a:buChar char="●"/>
            </a:pPr>
            <a:r>
              <a:rPr lang="en-US" sz="1200" b="1" i="0" u="none" strike="noStrike" cap="none" dirty="0">
                <a:solidFill>
                  <a:schemeClr val="dk1"/>
                </a:solidFill>
                <a:latin typeface="Calibri"/>
                <a:ea typeface="Calibri"/>
                <a:cs typeface="Calibri"/>
                <a:sym typeface="Calibri"/>
              </a:rPr>
              <a:t>Focus </a:t>
            </a:r>
            <a:r>
              <a:rPr lang="en-US" sz="1200" b="0" i="0" u="none" strike="noStrike" cap="none" dirty="0">
                <a:solidFill>
                  <a:schemeClr val="dk1"/>
                </a:solidFill>
                <a:latin typeface="Calibri"/>
                <a:ea typeface="Calibri"/>
                <a:cs typeface="Calibri"/>
                <a:sym typeface="Calibri"/>
              </a:rPr>
              <a:t>strongly where the Standards focus.</a:t>
            </a:r>
            <a:endParaRPr dirty="0"/>
          </a:p>
          <a:p>
            <a:pPr marL="465887" marR="0" lvl="0" indent="-376987" algn="l" rtl="0">
              <a:spcBef>
                <a:spcPts val="0"/>
              </a:spcBef>
              <a:spcAft>
                <a:spcPts val="0"/>
              </a:spcAft>
              <a:buClr>
                <a:schemeClr val="dk1"/>
              </a:buClr>
              <a:buSzPts val="1000"/>
              <a:buFont typeface="Calibri"/>
              <a:buChar char="●"/>
            </a:pPr>
            <a:r>
              <a:rPr lang="en-US" sz="1200" b="1" i="0" u="none" strike="noStrike" cap="none" dirty="0">
                <a:solidFill>
                  <a:schemeClr val="dk1"/>
                </a:solidFill>
                <a:latin typeface="Calibri"/>
                <a:ea typeface="Calibri"/>
                <a:cs typeface="Calibri"/>
                <a:sym typeface="Calibri"/>
              </a:rPr>
              <a:t>Coherence: </a:t>
            </a:r>
            <a:r>
              <a:rPr lang="en-US" sz="1200" b="0" i="0" u="none" strike="noStrike" cap="none" dirty="0">
                <a:solidFill>
                  <a:schemeClr val="dk1"/>
                </a:solidFill>
                <a:latin typeface="Calibri"/>
                <a:ea typeface="Calibri"/>
                <a:cs typeface="Calibri"/>
                <a:sym typeface="Calibri"/>
              </a:rPr>
              <a:t>think across grades, and link to major topics within grades.</a:t>
            </a:r>
            <a:endParaRPr dirty="0"/>
          </a:p>
          <a:p>
            <a:pPr marL="465887" marR="0" lvl="0" indent="-376987" algn="l" rtl="0">
              <a:spcBef>
                <a:spcPts val="0"/>
              </a:spcBef>
              <a:spcAft>
                <a:spcPts val="0"/>
              </a:spcAft>
              <a:buClr>
                <a:schemeClr val="dk1"/>
              </a:buClr>
              <a:buSzPts val="1000"/>
              <a:buFont typeface="Calibri"/>
              <a:buChar char="●"/>
            </a:pPr>
            <a:r>
              <a:rPr lang="en-US" sz="1200" b="1" i="0" u="none" strike="noStrike" cap="none" dirty="0">
                <a:solidFill>
                  <a:schemeClr val="dk1"/>
                </a:solidFill>
                <a:latin typeface="Calibri"/>
                <a:ea typeface="Calibri"/>
                <a:cs typeface="Calibri"/>
                <a:sym typeface="Calibri"/>
              </a:rPr>
              <a:t>Rigor: </a:t>
            </a:r>
            <a:r>
              <a:rPr lang="en-US" sz="1200" b="0" i="0" u="none" strike="noStrike" cap="none" dirty="0">
                <a:solidFill>
                  <a:schemeClr val="dk1"/>
                </a:solidFill>
                <a:latin typeface="Calibri"/>
                <a:ea typeface="Calibri"/>
                <a:cs typeface="Calibri"/>
                <a:sym typeface="Calibri"/>
              </a:rPr>
              <a:t>in major topics pursue:</a:t>
            </a:r>
            <a:endParaRPr dirty="0"/>
          </a:p>
          <a:p>
            <a:pPr marL="757066" marR="0" lvl="1" indent="-287166"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conceptual understanding</a:t>
            </a:r>
            <a:endParaRPr dirty="0"/>
          </a:p>
          <a:p>
            <a:pPr marL="757066" marR="0" lvl="1" indent="-287166"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procedural skill and fluency, and</a:t>
            </a:r>
            <a:endParaRPr dirty="0"/>
          </a:p>
          <a:p>
            <a:pPr marL="757066" marR="0" lvl="1" indent="-287166"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application</a:t>
            </a:r>
            <a:endParaRPr dirty="0"/>
          </a:p>
          <a:p>
            <a:pPr marL="0" marR="0" lvl="0" indent="457200" algn="l" rtl="0">
              <a:spcBef>
                <a:spcPts val="0"/>
              </a:spcBef>
              <a:spcAft>
                <a:spcPts val="0"/>
              </a:spcAft>
              <a:buClr>
                <a:schemeClr val="dk1"/>
              </a:buClr>
              <a:buFont typeface="Calibri"/>
              <a:buNone/>
            </a:pPr>
            <a:r>
              <a:rPr lang="en-US" sz="1200" b="0" i="0" u="none" strike="noStrike" cap="none" dirty="0">
                <a:solidFill>
                  <a:schemeClr val="dk1"/>
                </a:solidFill>
                <a:latin typeface="Calibri"/>
                <a:ea typeface="Calibri"/>
                <a:cs typeface="Calibri"/>
                <a:sym typeface="Calibri"/>
              </a:rPr>
              <a:t>with equal intensity</a:t>
            </a:r>
            <a:endParaRPr dirty="0"/>
          </a:p>
          <a:p>
            <a:pPr marL="465887" marR="0" lvl="0" indent="-376987" algn="l" rtl="0">
              <a:spcBef>
                <a:spcPts val="0"/>
              </a:spcBef>
              <a:spcAft>
                <a:spcPts val="0"/>
              </a:spcAft>
              <a:buClr>
                <a:schemeClr val="dk1"/>
              </a:buClr>
              <a:buSzPts val="1000"/>
              <a:buFont typeface="Calibri"/>
              <a:buChar char="●"/>
            </a:pPr>
            <a:r>
              <a:rPr lang="en-US" sz="1200" b="0" i="0" u="none" strike="noStrike" cap="none" dirty="0">
                <a:solidFill>
                  <a:schemeClr val="dk1"/>
                </a:solidFill>
                <a:latin typeface="Calibri"/>
                <a:ea typeface="Calibri"/>
                <a:cs typeface="Calibri"/>
                <a:sym typeface="Calibri"/>
              </a:rPr>
              <a:t>Depending on the group’s familiarity with the Shifts and time available, participants may be directed to read, underline and discuss the important concepts in each Shift description from the Shift at a Glance handout . </a:t>
            </a:r>
            <a:endParaRPr dirty="0"/>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Font typeface="Calibri"/>
              <a:buNone/>
            </a:pPr>
            <a:r>
              <a:rPr lang="en-US" sz="1200" b="1" i="0" u="none" strike="noStrike" cap="none" dirty="0">
                <a:solidFill>
                  <a:schemeClr val="dk1"/>
                </a:solidFill>
                <a:latin typeface="Calibri"/>
                <a:ea typeface="Calibri"/>
                <a:cs typeface="Calibri"/>
                <a:sym typeface="Calibri"/>
              </a:rPr>
              <a:t>Background Knowledge: </a:t>
            </a:r>
            <a:r>
              <a:rPr lang="en-US" sz="1200" b="0" i="0" u="none" strike="noStrike" cap="none" dirty="0">
                <a:solidFill>
                  <a:schemeClr val="dk1"/>
                </a:solidFill>
                <a:latin typeface="Calibri"/>
                <a:ea typeface="Calibri"/>
                <a:cs typeface="Calibri"/>
                <a:sym typeface="Calibri"/>
              </a:rPr>
              <a:t> There is a 1-2 hour introductory module available at </a:t>
            </a:r>
            <a:r>
              <a:rPr lang="en-US" sz="1200" b="0" i="0" u="none" strike="noStrike" cap="none" dirty="0" err="1">
                <a:solidFill>
                  <a:schemeClr val="dk1"/>
                </a:solidFill>
                <a:latin typeface="Calibri"/>
                <a:ea typeface="Calibri"/>
                <a:cs typeface="Calibri"/>
                <a:sym typeface="Calibri"/>
              </a:rPr>
              <a:t>www.achievethecore.org</a:t>
            </a:r>
            <a:r>
              <a:rPr lang="en-US" sz="1200" b="0" i="0" u="none" strike="noStrike" cap="none" dirty="0">
                <a:solidFill>
                  <a:schemeClr val="dk1"/>
                </a:solidFill>
                <a:latin typeface="Calibri"/>
                <a:ea typeface="Calibri"/>
                <a:cs typeface="Calibri"/>
                <a:sym typeface="Calibri"/>
              </a:rPr>
              <a:t>,</a:t>
            </a:r>
            <a:r>
              <a:rPr lang="en-US" sz="1200" b="0" i="0" u="sng" strike="noStrike" cap="none" dirty="0">
                <a:solidFill>
                  <a:schemeClr val="hlink"/>
                </a:solidFill>
                <a:latin typeface="Calibri"/>
                <a:ea typeface="Calibri"/>
                <a:cs typeface="Calibri"/>
                <a:sym typeface="Calibri"/>
                <a:hlinkClick r:id="rId4"/>
              </a:rPr>
              <a:t> Professional Development: Introduction to the Math Shifts</a:t>
            </a:r>
            <a:r>
              <a:rPr lang="en-US" sz="1200" b="0" i="0" u="none" strike="noStrike" cap="none" dirty="0">
                <a:solidFill>
                  <a:schemeClr val="dk1"/>
                </a:solidFill>
                <a:latin typeface="Calibri"/>
                <a:ea typeface="Calibri"/>
                <a:cs typeface="Calibri"/>
                <a:sym typeface="Calibri"/>
              </a:rPr>
              <a:t>, if you would like a more detailed look at why these moves are prioritized or the research behind them.</a:t>
            </a:r>
            <a:endParaRPr dirty="0"/>
          </a:p>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722" name="Shape 722"/>
          <p:cNvSpPr txBox="1">
            <a:spLocks noGrp="1"/>
          </p:cNvSpPr>
          <p:nvPr>
            <p:ph type="sldNum" idx="12"/>
          </p:nvPr>
        </p:nvSpPr>
        <p:spPr>
          <a:xfrm>
            <a:off x="3970937" y="8829967"/>
            <a:ext cx="3037839" cy="466431"/>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a:t>
            </a:r>
            <a:r>
              <a:rPr lang="en-US" dirty="0"/>
              <a:t>: In this video, we</a:t>
            </a:r>
            <a:r>
              <a:rPr lang="en-US" baseline="0" dirty="0"/>
              <a:t> will hear from a number of teachers and educators in the field. They have internalized the Shifts in mathematics and understand the importance of implementing them in instruction. </a:t>
            </a:r>
          </a:p>
          <a:p>
            <a:endParaRPr lang="en-US" baseline="0" dirty="0"/>
          </a:p>
          <a:p>
            <a:r>
              <a:rPr lang="en-US" b="1" baseline="0" dirty="0"/>
              <a:t>Details:</a:t>
            </a:r>
          </a:p>
          <a:p>
            <a:pPr marL="171450" indent="-171450">
              <a:buFont typeface="Arial" panose="020B0604020202020204" pitchFamily="34" charset="0"/>
              <a:buChar char="•"/>
            </a:pPr>
            <a:r>
              <a:rPr lang="en-US" baseline="0" dirty="0"/>
              <a:t>The video can be found here: </a:t>
            </a:r>
            <a:r>
              <a:rPr lang="en-US" baseline="0" dirty="0">
                <a:solidFill>
                  <a:srgbClr val="0070C0"/>
                </a:solidFill>
              </a:rPr>
              <a:t>http://vimeo.com/84081059</a:t>
            </a: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8</a:t>
            </a:fld>
            <a:endParaRPr lang="en-US" dirty="0"/>
          </a:p>
        </p:txBody>
      </p:sp>
    </p:spTree>
    <p:extLst>
      <p:ext uri="{BB962C8B-B14F-4D97-AF65-F5344CB8AC3E}">
        <p14:creationId xmlns:p14="http://schemas.microsoft.com/office/powerpoint/2010/main" val="213157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rgbClr val="000000"/>
              </a:buClr>
              <a:buSzPts val="300"/>
              <a:buFont typeface="Calibri"/>
              <a:buNone/>
            </a:pPr>
            <a:r>
              <a:rPr lang="en-US" sz="1200" b="1" i="0" u="none" strike="noStrike" cap="none" dirty="0">
                <a:solidFill>
                  <a:srgbClr val="000000"/>
                </a:solidFill>
                <a:latin typeface="+mn-lt"/>
                <a:ea typeface="Calibri"/>
                <a:cs typeface="Calibri"/>
                <a:sym typeface="Calibri"/>
              </a:rPr>
              <a:t>Big Idea:</a:t>
            </a:r>
            <a:endParaRPr lang="en-US" b="1" u="none"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The purpose of this slide is to explain focus as less topics and deeper expectations on remaining topics/major work of the grade.</a:t>
            </a:r>
            <a:endParaRPr lang="en-US" dirty="0"/>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rgbClr val="000000"/>
              </a:buClr>
              <a:buSzPts val="1100"/>
              <a:buFont typeface="Arial"/>
              <a:buNone/>
            </a:pPr>
            <a:r>
              <a:rPr lang="en-US" sz="1200" b="1" i="0" u="none" strike="noStrike" cap="none" dirty="0">
                <a:solidFill>
                  <a:schemeClr val="dk1"/>
                </a:solidFill>
                <a:latin typeface="+mn-lt"/>
                <a:ea typeface="Calibri"/>
                <a:cs typeface="Calibri"/>
                <a:sym typeface="Calibri"/>
              </a:rPr>
              <a:t>Details:</a:t>
            </a:r>
            <a:endParaRPr lang="en-US" b="1" u="none"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What does it mean to focus?  {Read slide}</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So, focus in the Standards quite directly means that the scope of content is to be narrowed.  This is that notion of “the power of the eraser”. </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We don’t focus and do less just to do less; we focus to allow the time to go more deeply into content.</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Rather than skating through a lot of topics – covering the curriculum – there are fewer topics on the list, but the expectations in those topics are much deeper.  Without focus, deep understanding of core math concepts for all students cannot be realized.</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solidFill>
                  <a:srgbClr val="000000"/>
                </a:solidFill>
                <a:cs typeface="Arial" charset="0"/>
                <a:sym typeface="Arial" charset="0"/>
              </a:rPr>
              <a:t>A study of the Standards reveals that there are areas of emphasis already engineered into the standards at each grade level.  </a:t>
            </a:r>
          </a:p>
          <a:p>
            <a:pPr marL="171450" marR="0" lvl="0" indent="-171450" algn="l" rtl="0">
              <a:spcBef>
                <a:spcPts val="0"/>
              </a:spcBef>
              <a:spcAft>
                <a:spcPts val="0"/>
              </a:spcAft>
              <a:buClr>
                <a:schemeClr val="dk1"/>
              </a:buClr>
              <a:buSzPts val="1200"/>
              <a:buFont typeface="Arial"/>
              <a:buChar char="•"/>
            </a:pPr>
            <a:endParaRPr lang="en-US" dirty="0"/>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rgbClr val="000000"/>
              </a:buClr>
              <a:buSzPts val="300"/>
              <a:buFont typeface="Calibri"/>
              <a:buNone/>
            </a:pPr>
            <a:r>
              <a:rPr lang="en-US" sz="1200" b="1" i="0" u="none" strike="noStrike" cap="none" dirty="0">
                <a:solidFill>
                  <a:srgbClr val="000000"/>
                </a:solidFill>
                <a:latin typeface="+mn-lt"/>
                <a:ea typeface="Calibri"/>
                <a:cs typeface="Calibri"/>
                <a:sym typeface="Calibri"/>
              </a:rPr>
              <a:t>Background:</a:t>
            </a:r>
            <a:endParaRPr lang="en-US" b="1" u="none" dirty="0"/>
          </a:p>
          <a:p>
            <a:pPr marL="171450" marR="0" lvl="0" indent="-171450" algn="l" rtl="0">
              <a:lnSpc>
                <a:spcPct val="100000"/>
              </a:lnSpc>
              <a:spcBef>
                <a:spcPts val="0"/>
              </a:spcBef>
              <a:spcAft>
                <a:spcPts val="0"/>
              </a:spcAft>
              <a:buClr>
                <a:srgbClr val="000000"/>
              </a:buClr>
              <a:buSzPts val="1200"/>
              <a:buFont typeface="Arial"/>
              <a:buChar char="•"/>
            </a:pPr>
            <a:r>
              <a:rPr lang="en-US" sz="1200" b="0" i="0" u="none" strike="noStrike" cap="none" dirty="0">
                <a:solidFill>
                  <a:schemeClr val="dk1"/>
                </a:solidFill>
                <a:latin typeface="+mn-lt"/>
                <a:ea typeface="Calibri"/>
                <a:cs typeface="Calibri"/>
                <a:sym typeface="Calibri"/>
              </a:rPr>
              <a:t>After a decade of NCLB, we have come to see “narrowing” as a bad word – and when it means cutting arts programs and language programs, it is. But meanwhile, math has swelled in this country. It has become a mile wide and an inch deep. The CCSSM is telling us that math actually needs to lose a few pounds.</a:t>
            </a:r>
            <a:endParaRPr lang="en-US" dirty="0"/>
          </a:p>
          <a:p>
            <a:pPr marL="0" marR="0" lvl="0" indent="0" algn="l" rtl="0">
              <a:spcBef>
                <a:spcPts val="0"/>
              </a:spcBef>
              <a:spcAft>
                <a:spcPts val="0"/>
              </a:spcAft>
              <a:buClr>
                <a:srgbClr val="000000"/>
              </a:buClr>
              <a:buSzPts val="300"/>
              <a:buFont typeface="Calibri"/>
              <a:buNone/>
            </a:pPr>
            <a:r>
              <a:rPr lang="en-US" sz="1200" b="0" i="0" u="none" strike="noStrike" cap="none" dirty="0">
                <a:solidFill>
                  <a:srgbClr val="000000"/>
                </a:solidFill>
                <a:latin typeface="+mn-lt"/>
                <a:ea typeface="Calibri"/>
                <a:cs typeface="Calibri"/>
                <a:sym typeface="Calibri"/>
              </a:rPr>
              <a:t> </a:t>
            </a:r>
            <a:endParaRPr lang="en-US" dirty="0"/>
          </a:p>
          <a:p>
            <a:pPr marL="0" marR="0" lvl="0" indent="0" algn="l" rtl="0">
              <a:spcBef>
                <a:spcPts val="0"/>
              </a:spcBef>
              <a:spcAft>
                <a:spcPts val="0"/>
              </a:spcAft>
              <a:buClr>
                <a:schemeClr val="dk1"/>
              </a:buClr>
              <a:buSzPts val="1200"/>
              <a:buFont typeface="Calibri"/>
              <a:buNone/>
            </a:pPr>
            <a:endParaRPr lang="en-US" sz="1200" b="0" i="0" u="none" strike="noStrike" cap="none" dirty="0">
              <a:solidFill>
                <a:srgbClr val="000000"/>
              </a:solidFill>
              <a:latin typeface="+mn-lt"/>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rgbClr val="000000"/>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2FD13107-EE22-46DD-98C0-67FAAA2C5B6C}" type="slidenum">
              <a:rPr lang="en-US" smtClean="0"/>
              <a:pPr/>
              <a:t>9</a:t>
            </a:fld>
            <a:endParaRPr lang="en-US" dirty="0"/>
          </a:p>
        </p:txBody>
      </p:sp>
    </p:spTree>
    <p:extLst>
      <p:ext uri="{BB962C8B-B14F-4D97-AF65-F5344CB8AC3E}">
        <p14:creationId xmlns:p14="http://schemas.microsoft.com/office/powerpoint/2010/main" val="3930079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1857374"/>
            <a:ext cx="3349625" cy="3159126"/>
          </a:xfrm>
        </p:spPr>
        <p:txBody>
          <a:bodyPr/>
          <a:lstStyle/>
          <a:p>
            <a:r>
              <a:rPr lang="en-US"/>
              <a:t>Click icon to add picture</a:t>
            </a:r>
            <a:endParaRPr lang="en-US" dirty="0"/>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944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able Page">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3F3F39"/>
              </a:buClr>
              <a:buFont typeface="Lucida Sans"/>
              <a:buNone/>
              <a:defRPr sz="2800" b="0" i="0" u="none" strike="noStrike" cap="none">
                <a:solidFill>
                  <a:srgbClr val="3F3F39"/>
                </a:solidFill>
                <a:latin typeface="Lucida Sans"/>
                <a:ea typeface="Lucida Sans"/>
                <a:cs typeface="Lucida Sans"/>
                <a:sym typeface="Lucida Sans"/>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52" name="Shape 52"/>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Lucida Sans"/>
              <a:buNone/>
            </a:pPr>
            <a:r>
              <a:rPr lang="en-US" sz="1000" b="0" i="0" u="none" strike="noStrike" cap="none" dirty="0">
                <a:solidFill>
                  <a:srgbClr val="FFFFFF"/>
                </a:solidFill>
                <a:latin typeface="Lucida Sans"/>
                <a:ea typeface="Lucida Sans"/>
                <a:cs typeface="Lucida Sans"/>
                <a:sym typeface="Lucida Sans"/>
              </a:rPr>
              <a:t>PAGE </a:t>
            </a:r>
            <a:fld id="{00000000-1234-1234-1234-123412341234}" type="slidenum">
              <a:rPr lang="en-US" sz="1000" b="0" i="0" u="none" strike="noStrike" cap="none">
                <a:solidFill>
                  <a:srgbClr val="FFFFFF"/>
                </a:solidFill>
                <a:latin typeface="Lucida Sans"/>
                <a:ea typeface="Lucida Sans"/>
                <a:cs typeface="Lucida Sans"/>
                <a:sym typeface="Lucida Sans"/>
              </a:rPr>
              <a:t>‹#›</a:t>
            </a:fld>
            <a:r>
              <a:rPr lang="en-US" sz="1000" b="0" i="0" u="none" strike="noStrike" cap="none" dirty="0">
                <a:solidFill>
                  <a:srgbClr val="FFFFFF"/>
                </a:solidFill>
                <a:latin typeface="Lucida Sans"/>
                <a:ea typeface="Lucida Sans"/>
                <a:cs typeface="Lucida Sans"/>
                <a:sym typeface="Lucida Sans"/>
              </a:rPr>
              <a:t> </a:t>
            </a:r>
          </a:p>
        </p:txBody>
      </p:sp>
      <p:pic>
        <p:nvPicPr>
          <p:cNvPr id="53" name="Shape 53" descr="footer_saporg_white_horiz.pdf"/>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54" name="Shape 54">
            <a:hlinkClick r:id="rId3"/>
          </p:cNvPr>
          <p:cNvSpPr/>
          <p:nvPr/>
        </p:nvSpPr>
        <p:spPr>
          <a:xfrm>
            <a:off x="3542585" y="6519775"/>
            <a:ext cx="1906868" cy="175585"/>
          </a:xfrm>
          <a:prstGeom prst="rect">
            <a:avLst/>
          </a:prstGeom>
          <a:noFill/>
          <a:ln>
            <a:noFill/>
          </a:ln>
          <a:effectLst>
            <a:outerShdw blurRad="39999" dist="23000" dir="5400000" rotWithShape="0">
              <a:srgbClr val="000000">
                <a:alpha val="34117"/>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8157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 id="2147483694" r:id="rId27"/>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1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vimeo.com/84081059"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normAutofit fontScale="90000"/>
          </a:bodyPr>
          <a:lstStyle/>
          <a:p>
            <a:pPr algn="ctr"/>
            <a:br>
              <a:rPr lang="en-US" dirty="0"/>
            </a:br>
            <a:br>
              <a:rPr lang="en-US" dirty="0"/>
            </a:br>
            <a:r>
              <a:rPr lang="en-US" dirty="0"/>
              <a:t>Introduction to the </a:t>
            </a:r>
            <a:br>
              <a:rPr lang="en-US" dirty="0"/>
            </a:br>
            <a:r>
              <a:rPr lang="en-US" dirty="0"/>
              <a:t>Instructional Practice Guide for Mathematics</a:t>
            </a:r>
            <a:br>
              <a:rPr lang="en-US" dirty="0"/>
            </a:br>
            <a:endParaRPr lang="en-US" dirty="0"/>
          </a:p>
        </p:txBody>
      </p:sp>
      <p:sp>
        <p:nvSpPr>
          <p:cNvPr id="15" name="Subtitle 14"/>
          <p:cNvSpPr>
            <a:spLocks noGrp="1"/>
          </p:cNvSpPr>
          <p:nvPr>
            <p:ph type="subTitle" idx="1"/>
          </p:nvPr>
        </p:nvSpPr>
        <p:spPr/>
        <p:txBody>
          <a:bodyPr/>
          <a:lstStyle/>
          <a:p>
            <a:r>
              <a:rPr lang="en-US" dirty="0"/>
              <a:t> </a:t>
            </a:r>
          </a:p>
        </p:txBody>
      </p:sp>
      <p:sp>
        <p:nvSpPr>
          <p:cNvPr id="3" name="Rectangle 2">
            <a:extLst>
              <a:ext uri="{FF2B5EF4-FFF2-40B4-BE49-F238E27FC236}">
                <a16:creationId xmlns:a16="http://schemas.microsoft.com/office/drawing/2014/main" id="{AB9BA3C1-04D0-9545-9B7B-BF31394EF3E9}"/>
              </a:ext>
            </a:extLst>
          </p:cNvPr>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28"/>
          <p:cNvSpPr>
            <a:spLocks noGrp="1"/>
          </p:cNvSpPr>
          <p:nvPr>
            <p:ph type="title"/>
          </p:nvPr>
        </p:nvSpPr>
        <p:spPr>
          <a:xfrm>
            <a:off x="457200" y="506413"/>
            <a:ext cx="8153400" cy="523875"/>
          </a:xfrm>
        </p:spPr>
        <p:txBody>
          <a:bodyPr lIns="91425" tIns="45700" rIns="91425" bIns="45700">
            <a:spAutoFit/>
          </a:bodyPr>
          <a:lstStyle/>
          <a:p>
            <a:pPr eaLnBrk="1" hangingPunct="1">
              <a:buClr>
                <a:srgbClr val="000000"/>
              </a:buClr>
              <a:buSzPct val="25000"/>
            </a:pPr>
            <a:r>
              <a:rPr lang="en-US" b="1" dirty="0">
                <a:solidFill>
                  <a:schemeClr val="tx1"/>
                </a:solidFill>
                <a:sym typeface="Arial" charset="0"/>
              </a:rPr>
              <a:t>Focus</a:t>
            </a:r>
          </a:p>
        </p:txBody>
      </p:sp>
      <p:sp>
        <p:nvSpPr>
          <p:cNvPr id="36867" name="Shape 129"/>
          <p:cNvSpPr>
            <a:spLocks noGrp="1"/>
          </p:cNvSpPr>
          <p:nvPr>
            <p:ph idx="1"/>
          </p:nvPr>
        </p:nvSpPr>
        <p:spPr>
          <a:xfrm>
            <a:off x="503238" y="1187450"/>
            <a:ext cx="8137525" cy="4185721"/>
          </a:xfrm>
        </p:spPr>
        <p:txBody>
          <a:bodyPr lIns="91425" tIns="45700" rIns="91425" bIns="45700">
            <a:spAutoFit/>
          </a:bodyPr>
          <a:lstStyle/>
          <a:p>
            <a:pPr>
              <a:spcBef>
                <a:spcPts val="1200"/>
              </a:spcBef>
              <a:buClr>
                <a:srgbClr val="000000"/>
              </a:buClr>
              <a:buSzPct val="132000"/>
            </a:pPr>
            <a:r>
              <a:rPr lang="en-US" dirty="0">
                <a:solidFill>
                  <a:schemeClr val="tx1"/>
                </a:solidFill>
                <a:latin typeface="Lucida Sans" panose="020B0602030504020204" pitchFamily="34" charset="0"/>
                <a:sym typeface="Arial" charset="0"/>
              </a:rPr>
              <a:t>Move away from </a:t>
            </a:r>
            <a:r>
              <a:rPr lang="en-US" dirty="0">
                <a:solidFill>
                  <a:schemeClr val="tx1"/>
                </a:solidFill>
                <a:latin typeface="Lucida Sans" panose="020B0602030504020204" pitchFamily="34" charset="0"/>
              </a:rPr>
              <a:t>"</a:t>
            </a:r>
            <a:r>
              <a:rPr lang="en-US" dirty="0">
                <a:solidFill>
                  <a:schemeClr val="tx1"/>
                </a:solidFill>
                <a:latin typeface="Lucida Sans" panose="020B0602030504020204" pitchFamily="34" charset="0"/>
                <a:sym typeface="Arial" charset="0"/>
              </a:rPr>
              <a:t>mile wide, inch deep</a:t>
            </a:r>
            <a:r>
              <a:rPr lang="en-US" dirty="0">
                <a:solidFill>
                  <a:schemeClr val="tx1"/>
                </a:solidFill>
                <a:latin typeface="Lucida Sans" panose="020B0602030504020204" pitchFamily="34" charset="0"/>
              </a:rPr>
              <a:t>"</a:t>
            </a:r>
            <a:r>
              <a:rPr lang="en-US" dirty="0">
                <a:solidFill>
                  <a:schemeClr val="tx1"/>
                </a:solidFill>
                <a:latin typeface="Lucida Sans" panose="020B0602030504020204" pitchFamily="34" charset="0"/>
                <a:sym typeface="Arial" charset="0"/>
              </a:rPr>
              <a:t> curricula identif</a:t>
            </a:r>
            <a:r>
              <a:rPr lang="en-US" dirty="0">
                <a:solidFill>
                  <a:schemeClr val="tx1"/>
                </a:solidFill>
                <a:latin typeface="Lucida Sans" panose="020B0602030504020204" pitchFamily="34" charset="0"/>
              </a:rPr>
              <a:t>ied</a:t>
            </a:r>
            <a:r>
              <a:rPr lang="en-US" dirty="0">
                <a:solidFill>
                  <a:schemeClr val="tx1"/>
                </a:solidFill>
                <a:latin typeface="Lucida Sans" panose="020B0602030504020204" pitchFamily="34" charset="0"/>
                <a:sym typeface="Arial" charset="0"/>
              </a:rPr>
              <a:t> in TIMSS.</a:t>
            </a:r>
          </a:p>
          <a:p>
            <a:pPr>
              <a:spcBef>
                <a:spcPts val="1200"/>
              </a:spcBef>
              <a:buClr>
                <a:srgbClr val="000000"/>
              </a:buClr>
              <a:buSzPct val="132000"/>
            </a:pPr>
            <a:r>
              <a:rPr lang="en-US" dirty="0">
                <a:solidFill>
                  <a:schemeClr val="tx1"/>
                </a:solidFill>
                <a:latin typeface="Lucida Sans" panose="020B0602030504020204" pitchFamily="34" charset="0"/>
              </a:rPr>
              <a:t>Learn from i</a:t>
            </a:r>
            <a:r>
              <a:rPr lang="en-US" dirty="0">
                <a:solidFill>
                  <a:schemeClr val="tx1"/>
                </a:solidFill>
                <a:latin typeface="Lucida Sans" panose="020B0602030504020204" pitchFamily="34" charset="0"/>
                <a:sym typeface="Arial" charset="0"/>
              </a:rPr>
              <a:t>nternational comparisons.</a:t>
            </a:r>
          </a:p>
          <a:p>
            <a:pPr>
              <a:spcBef>
                <a:spcPts val="1200"/>
              </a:spcBef>
              <a:buClr>
                <a:srgbClr val="000000"/>
              </a:buClr>
              <a:buSzPct val="132000"/>
            </a:pPr>
            <a:r>
              <a:rPr lang="en-US" dirty="0">
                <a:solidFill>
                  <a:schemeClr val="tx1"/>
                </a:solidFill>
                <a:latin typeface="Lucida Sans" panose="020B0602030504020204" pitchFamily="34" charset="0"/>
                <a:sym typeface="Arial" charset="0"/>
              </a:rPr>
              <a:t>Teach less, learn more.</a:t>
            </a:r>
          </a:p>
          <a:p>
            <a:pPr marL="0" indent="0">
              <a:spcBef>
                <a:spcPts val="1200"/>
              </a:spcBef>
              <a:buClr>
                <a:srgbClr val="000000"/>
              </a:buClr>
              <a:buSzPct val="132000"/>
              <a:buNone/>
            </a:pPr>
            <a:endParaRPr lang="en-US" altLang="ja-JP" dirty="0">
              <a:solidFill>
                <a:schemeClr val="tx1"/>
              </a:solidFill>
              <a:latin typeface="Lucida Sans" panose="020B0602030504020204" pitchFamily="34" charset="0"/>
              <a:sym typeface="Arial" charset="0"/>
            </a:endParaRPr>
          </a:p>
          <a:p>
            <a:pPr marL="0" indent="0">
              <a:spcBef>
                <a:spcPts val="1200"/>
              </a:spcBef>
              <a:buClr>
                <a:srgbClr val="000000"/>
              </a:buClr>
              <a:buSzPct val="132000"/>
              <a:buNone/>
            </a:pPr>
            <a:endParaRPr lang="en-US" altLang="ja-JP" dirty="0">
              <a:solidFill>
                <a:schemeClr val="tx1"/>
              </a:solidFill>
              <a:latin typeface="Lucida Sans" panose="020B0602030504020204" pitchFamily="34" charset="0"/>
              <a:sym typeface="Arial" charset="0"/>
            </a:endParaRPr>
          </a:p>
          <a:p>
            <a:pPr marL="0" indent="0">
              <a:spcBef>
                <a:spcPts val="1200"/>
              </a:spcBef>
              <a:buClr>
                <a:srgbClr val="000000"/>
              </a:buClr>
              <a:buSzPct val="132000"/>
              <a:buNone/>
            </a:pPr>
            <a:r>
              <a:rPr lang="ja-JP" altLang="en-US" dirty="0">
                <a:solidFill>
                  <a:schemeClr val="tx1"/>
                </a:solidFill>
                <a:latin typeface="Lucida Sans" panose="020B0602030504020204" pitchFamily="34" charset="0"/>
                <a:sym typeface="Arial" charset="0"/>
              </a:rPr>
              <a:t>“</a:t>
            </a:r>
            <a:r>
              <a:rPr lang="en-US" altLang="ja-JP" dirty="0">
                <a:solidFill>
                  <a:schemeClr val="tx1"/>
                </a:solidFill>
                <a:latin typeface="Lucida Sans" panose="020B0602030504020204" pitchFamily="34" charset="0"/>
                <a:sym typeface="Arial" charset="0"/>
              </a:rPr>
              <a:t>Less topic coverage can be associated with</a:t>
            </a:r>
            <a:r>
              <a:rPr lang="en-US" altLang="ja-JP" dirty="0">
                <a:solidFill>
                  <a:schemeClr val="tx1"/>
                </a:solidFill>
                <a:latin typeface="Lucida Sans" panose="020B0602030504020204" pitchFamily="34" charset="0"/>
              </a:rPr>
              <a:t> </a:t>
            </a:r>
            <a:r>
              <a:rPr lang="en-US" altLang="ja-JP" dirty="0">
                <a:solidFill>
                  <a:schemeClr val="tx1"/>
                </a:solidFill>
                <a:latin typeface="Lucida Sans" panose="020B0602030504020204" pitchFamily="34" charset="0"/>
                <a:sym typeface="Arial" charset="0"/>
              </a:rPr>
              <a:t>higher scores on those topics covered because students have more time to master the</a:t>
            </a:r>
            <a:r>
              <a:rPr lang="en-US" altLang="ja-JP" dirty="0">
                <a:solidFill>
                  <a:schemeClr val="tx1"/>
                </a:solidFill>
                <a:latin typeface="Lucida Sans" panose="020B0602030504020204" pitchFamily="34" charset="0"/>
              </a:rPr>
              <a:t> </a:t>
            </a:r>
            <a:r>
              <a:rPr lang="en-US" altLang="ja-JP" dirty="0">
                <a:solidFill>
                  <a:schemeClr val="tx1"/>
                </a:solidFill>
                <a:latin typeface="Lucida Sans" panose="020B0602030504020204" pitchFamily="34" charset="0"/>
                <a:sym typeface="Arial" charset="0"/>
              </a:rPr>
              <a:t>content that is taught.</a:t>
            </a:r>
            <a:r>
              <a:rPr lang="ja-JP" altLang="en-US" dirty="0">
                <a:solidFill>
                  <a:schemeClr val="tx1"/>
                </a:solidFill>
                <a:latin typeface="Lucida Sans" panose="020B0602030504020204" pitchFamily="34" charset="0"/>
                <a:sym typeface="Arial" charset="0"/>
              </a:rPr>
              <a:t>”</a:t>
            </a:r>
            <a:endParaRPr lang="en-US" dirty="0">
              <a:solidFill>
                <a:schemeClr val="tx1"/>
              </a:solidFill>
              <a:latin typeface="Lucida Sans" panose="020B0602030504020204" pitchFamily="34" charset="0"/>
              <a:sym typeface="Arial" charset="0"/>
            </a:endParaRPr>
          </a:p>
        </p:txBody>
      </p:sp>
      <p:sp>
        <p:nvSpPr>
          <p:cNvPr id="36868" name="Shape 130"/>
          <p:cNvSpPr txBox="1">
            <a:spLocks noChangeArrowheads="1"/>
          </p:cNvSpPr>
          <p:nvPr/>
        </p:nvSpPr>
        <p:spPr bwMode="auto">
          <a:xfrm>
            <a:off x="4989739" y="5374651"/>
            <a:ext cx="3620861" cy="461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400" dirty="0">
                <a:solidFill>
                  <a:srgbClr val="3F3F39"/>
                </a:solidFill>
                <a:latin typeface="Lucida Sans"/>
                <a:ea typeface="+mn-ea"/>
                <a:cs typeface="Lucida Sans"/>
              </a:rPr>
              <a:t>– Ginsburg et al., 2005</a:t>
            </a:r>
          </a:p>
        </p:txBody>
      </p:sp>
    </p:spTree>
    <p:extLst>
      <p:ext uri="{BB962C8B-B14F-4D97-AF65-F5344CB8AC3E}">
        <p14:creationId xmlns:p14="http://schemas.microsoft.com/office/powerpoint/2010/main" val="333442462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hape 199"/>
          <p:cNvGraphicFramePr>
            <a:graphicFrameLocks noGrp="1"/>
          </p:cNvGraphicFramePr>
          <p:nvPr>
            <p:extLst>
              <p:ext uri="{D42A27DB-BD31-4B8C-83A1-F6EECF244321}">
                <p14:modId xmlns:p14="http://schemas.microsoft.com/office/powerpoint/2010/main" val="2646452005"/>
              </p:ext>
            </p:extLst>
          </p:nvPr>
        </p:nvGraphicFramePr>
        <p:xfrm>
          <a:off x="503238" y="1241425"/>
          <a:ext cx="8137525" cy="5029200"/>
        </p:xfrm>
        <a:graphic>
          <a:graphicData uri="http://schemas.openxmlformats.org/drawingml/2006/table">
            <a:tbl>
              <a:tblPr/>
              <a:tblGrid>
                <a:gridCol w="1189037">
                  <a:extLst>
                    <a:ext uri="{9D8B030D-6E8A-4147-A177-3AD203B41FA5}">
                      <a16:colId xmlns:a16="http://schemas.microsoft.com/office/drawing/2014/main" val="20000"/>
                    </a:ext>
                  </a:extLst>
                </a:gridCol>
                <a:gridCol w="6948488">
                  <a:extLst>
                    <a:ext uri="{9D8B030D-6E8A-4147-A177-3AD203B41FA5}">
                      <a16:colId xmlns:a16="http://schemas.microsoft.com/office/drawing/2014/main" val="20001"/>
                    </a:ext>
                  </a:extLst>
                </a:gridCol>
              </a:tblGrid>
              <a:tr h="917575">
                <a:tc>
                  <a:txBody>
                    <a:bodyPr/>
                    <a:lstStyle/>
                    <a:p>
                      <a:pPr marL="228600" marR="0" lvl="0" indent="-228600" algn="ctr"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dirty="0">
                          <a:ln>
                            <a:noFill/>
                          </a:ln>
                          <a:solidFill>
                            <a:schemeClr val="bg1"/>
                          </a:solidFill>
                          <a:effectLst/>
                          <a:latin typeface="Lucida Sans" panose="020B0602030504020204" pitchFamily="34" charset="0"/>
                          <a:ea typeface="ＭＳ Ｐゴシック" charset="0"/>
                          <a:cs typeface="Arial" charset="0"/>
                          <a:sym typeface="Arial" charset="0"/>
                        </a:rPr>
                        <a:t>Grade</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dirty="0">
                          <a:ln>
                            <a:noFill/>
                          </a:ln>
                          <a:solidFill>
                            <a:schemeClr val="bg1"/>
                          </a:solidFill>
                          <a:effectLst/>
                          <a:latin typeface="Lucida Sans" panose="020B0602030504020204" pitchFamily="34" charset="0"/>
                          <a:ea typeface="ＭＳ Ｐゴシック" charset="0"/>
                          <a:cs typeface="Arial" charset="0"/>
                          <a:sym typeface="Arial" charset="0"/>
                        </a:rPr>
                        <a:t>Focus Areas</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lang="en-US" sz="2200" kern="1200" dirty="0">
                          <a:solidFill>
                            <a:srgbClr val="3F3F39"/>
                          </a:solidFill>
                          <a:latin typeface="Lucida Sans" panose="020B0602030504020204" pitchFamily="34" charset="0"/>
                          <a:ea typeface="+mn-ea"/>
                          <a:cs typeface="Lucida Sans"/>
                          <a:sym typeface="Arial" charset="0"/>
                        </a:rPr>
                        <a:t>K–2</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lang="en-US" sz="2200" kern="1200" dirty="0">
                          <a:solidFill>
                            <a:srgbClr val="3F3F39"/>
                          </a:solidFill>
                          <a:latin typeface="Lucida Sans" panose="020B0602030504020204" pitchFamily="34" charset="0"/>
                          <a:ea typeface="+mn-ea"/>
                          <a:cs typeface="Lucida Sans"/>
                          <a:sym typeface="Arial" charset="0"/>
                        </a:rPr>
                        <a:t>Addition and  subtraction  - concepts, skills, and problem solving and place value</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lang="en-US" sz="2200" kern="1200">
                          <a:solidFill>
                            <a:srgbClr val="3F3F39"/>
                          </a:solidFill>
                          <a:latin typeface="Lucida Sans" panose="020B0602030504020204" pitchFamily="34" charset="0"/>
                          <a:ea typeface="+mn-ea"/>
                          <a:cs typeface="Lucida Sans"/>
                          <a:sym typeface="Arial" charset="0"/>
                        </a:rPr>
                        <a:t>3–5</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lang="en-US" sz="2200" kern="1200" dirty="0">
                          <a:solidFill>
                            <a:srgbClr val="3F3F39"/>
                          </a:solidFill>
                          <a:latin typeface="Lucida Sans" panose="020B0602030504020204" pitchFamily="34" charset="0"/>
                          <a:ea typeface="+mn-ea"/>
                          <a:cs typeface="Lucida Sans"/>
                          <a:sym typeface="Arial" charset="0"/>
                        </a:rPr>
                        <a:t>Multiplication and division of whole numbers and fractions – concepts, skills, and problem solving</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lang="en-US" sz="2200" kern="1200">
                          <a:solidFill>
                            <a:srgbClr val="3F3F39"/>
                          </a:solidFill>
                          <a:latin typeface="Lucida Sans" panose="020B0602030504020204" pitchFamily="34" charset="0"/>
                          <a:ea typeface="+mn-ea"/>
                          <a:cs typeface="Lucida Sans"/>
                          <a:sym typeface="Arial" charset="0"/>
                        </a:rPr>
                        <a:t>6</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lang="en-US" sz="2200" kern="1200" dirty="0">
                          <a:solidFill>
                            <a:srgbClr val="3F3F39"/>
                          </a:solidFill>
                          <a:latin typeface="Lucida Sans" panose="020B0602030504020204" pitchFamily="34" charset="0"/>
                          <a:ea typeface="+mn-ea"/>
                          <a:cs typeface="Lucida Sans"/>
                          <a:sym typeface="Arial" charset="0"/>
                        </a:rPr>
                        <a:t>Ratios and proportional relationships; early expressions and equations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lang="en-US" sz="2200" kern="1200">
                          <a:solidFill>
                            <a:srgbClr val="3F3F39"/>
                          </a:solidFill>
                          <a:latin typeface="Lucida Sans" panose="020B0602030504020204" pitchFamily="34" charset="0"/>
                          <a:ea typeface="+mn-ea"/>
                          <a:cs typeface="Lucida Sans"/>
                          <a:sym typeface="Arial" charset="0"/>
                        </a:rPr>
                        <a:t>7</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lang="en-US" sz="2200" kern="1200" dirty="0">
                          <a:solidFill>
                            <a:srgbClr val="3F3F39"/>
                          </a:solidFill>
                          <a:latin typeface="Lucida Sans" panose="020B0602030504020204" pitchFamily="34" charset="0"/>
                          <a:ea typeface="+mn-ea"/>
                          <a:cs typeface="Lucida Sans"/>
                          <a:sym typeface="Arial" charset="0"/>
                        </a:rPr>
                        <a:t>Ratios and proportional relationships; arithmetic of rational numbers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lang="en-US" sz="2200" kern="1200">
                          <a:solidFill>
                            <a:srgbClr val="3F3F39"/>
                          </a:solidFill>
                          <a:latin typeface="Lucida Sans" panose="020B0602030504020204" pitchFamily="34" charset="0"/>
                          <a:ea typeface="+mn-ea"/>
                          <a:cs typeface="Lucida Sans"/>
                          <a:sym typeface="Arial" charset="0"/>
                        </a:rPr>
                        <a:t>8</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lang="en-US" sz="2200" kern="1200" dirty="0">
                          <a:solidFill>
                            <a:srgbClr val="3F3F39"/>
                          </a:solidFill>
                          <a:latin typeface="Lucida Sans" panose="020B0602030504020204" pitchFamily="34" charset="0"/>
                          <a:ea typeface="+mn-ea"/>
                          <a:cs typeface="Lucida Sans"/>
                          <a:sym typeface="Arial" charset="0"/>
                        </a:rPr>
                        <a:t>Linear algebra and linear functions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2013" name="Shape 200"/>
          <p:cNvSpPr txBox="1">
            <a:spLocks noChangeArrowheads="1"/>
          </p:cNvSpPr>
          <p:nvPr/>
        </p:nvSpPr>
        <p:spPr bwMode="auto">
          <a:xfrm>
            <a:off x="484188" y="500063"/>
            <a:ext cx="807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Clr>
                <a:srgbClr val="000000"/>
              </a:buClr>
              <a:buSzPct val="25000"/>
            </a:pPr>
            <a:r>
              <a:rPr lang="en-US" sz="2800" b="1" dirty="0">
                <a:solidFill>
                  <a:schemeClr val="tx1"/>
                </a:solidFill>
                <a:latin typeface="Lucida Sans"/>
                <a:ea typeface="+mj-ea"/>
                <a:cs typeface="Lucida Sans"/>
              </a:rPr>
              <a:t>Key Areas of Focus in Mathematics</a:t>
            </a:r>
          </a:p>
        </p:txBody>
      </p:sp>
    </p:spTree>
    <p:extLst>
      <p:ext uri="{BB962C8B-B14F-4D97-AF65-F5344CB8AC3E}">
        <p14:creationId xmlns:p14="http://schemas.microsoft.com/office/powerpoint/2010/main" val="361477947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sym typeface="Arial"/>
              </a:rPr>
              <a:t>Focus by Grade Level</a:t>
            </a:r>
            <a:endParaRPr lang="en-US"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 y="1228734"/>
            <a:ext cx="9143334" cy="48672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5181600" y="5943600"/>
            <a:ext cx="2895600" cy="369332"/>
          </a:xfrm>
          <a:prstGeom prst="rect">
            <a:avLst/>
          </a:prstGeom>
        </p:spPr>
        <p:txBody>
          <a:bodyPr wrap="square">
            <a:spAutoFit/>
          </a:bodyPr>
          <a:lstStyle/>
          <a:p>
            <a:r>
              <a:rPr lang="en-US" b="1" dirty="0">
                <a:solidFill>
                  <a:srgbClr val="1F497D">
                    <a:lumMod val="75000"/>
                  </a:srgbClr>
                </a:solidFill>
                <a:latin typeface="Calibri" pitchFamily="34" charset="0"/>
              </a:rPr>
              <a:t>Achievethecore.org/focus</a:t>
            </a:r>
          </a:p>
        </p:txBody>
      </p:sp>
    </p:spTree>
    <p:extLst>
      <p:ext uri="{BB962C8B-B14F-4D97-AF65-F5344CB8AC3E}">
        <p14:creationId xmlns:p14="http://schemas.microsoft.com/office/powerpoint/2010/main" val="46036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8000" t="18358" r="17000" b="6667"/>
          <a:stretch>
            <a:fillRect/>
          </a:stretch>
        </p:blipFill>
        <p:spPr bwMode="auto">
          <a:xfrm>
            <a:off x="228600" y="853953"/>
            <a:ext cx="8534400" cy="5537322"/>
          </a:xfrm>
          <a:prstGeom prst="rect">
            <a:avLst/>
          </a:prstGeom>
          <a:noFill/>
          <a:ln w="9525">
            <a:noFill/>
            <a:miter lim="800000"/>
            <a:headEnd/>
            <a:tailEnd/>
          </a:ln>
        </p:spPr>
      </p:pic>
      <p:sp>
        <p:nvSpPr>
          <p:cNvPr id="4" name="Title 1"/>
          <p:cNvSpPr>
            <a:spLocks noGrp="1"/>
          </p:cNvSpPr>
          <p:nvPr>
            <p:ph type="title"/>
          </p:nvPr>
        </p:nvSpPr>
        <p:spPr>
          <a:xfrm>
            <a:off x="457200" y="198438"/>
            <a:ext cx="8229600" cy="868362"/>
          </a:xfrm>
        </p:spPr>
        <p:txBody>
          <a:bodyPr>
            <a:normAutofit/>
          </a:bodyPr>
          <a:lstStyle/>
          <a:p>
            <a:r>
              <a:rPr lang="en-US" b="1" dirty="0">
                <a:solidFill>
                  <a:schemeClr val="tx1"/>
                </a:solidFill>
              </a:rPr>
              <a:t>Progress to Algebra in Grades K-8</a:t>
            </a:r>
          </a:p>
        </p:txBody>
      </p:sp>
    </p:spTree>
    <p:extLst>
      <p:ext uri="{BB962C8B-B14F-4D97-AF65-F5344CB8AC3E}">
        <p14:creationId xmlns:p14="http://schemas.microsoft.com/office/powerpoint/2010/main" val="374433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defRPr/>
            </a:pPr>
            <a:r>
              <a:rPr lang="en-US" b="1" dirty="0">
                <a:solidFill>
                  <a:schemeClr val="tx1"/>
                </a:solidFill>
              </a:rPr>
              <a:t>Focus in High School</a:t>
            </a:r>
            <a:endParaRPr b="1" dirty="0">
              <a:solidFill>
                <a:schemeClr val="tx1"/>
              </a:solidFill>
            </a:endParaRPr>
          </a:p>
        </p:txBody>
      </p:sp>
      <p:sp>
        <p:nvSpPr>
          <p:cNvPr id="2" name="Content Placeholder 1"/>
          <p:cNvSpPr>
            <a:spLocks noGrp="1"/>
          </p:cNvSpPr>
          <p:nvPr>
            <p:ph idx="1"/>
          </p:nvPr>
        </p:nvSpPr>
        <p:spPr/>
        <p:txBody>
          <a:bodyPr>
            <a:normAutofit/>
          </a:bodyPr>
          <a:lstStyle/>
          <a:p>
            <a:r>
              <a:rPr lang="en-US" dirty="0">
                <a:solidFill>
                  <a:schemeClr val="tx1"/>
                </a:solidFill>
              </a:rPr>
              <a:t>The mile-wide inch-deep problem looks different in high school. In earlier grades its a matter of having too many topics. In high school its a matter of having too many separately memorized techniques, with no overall understanding of the structure to tie them altogether. So narrowing and deepening the curriculum is not so much a matter of eliminating topics, as seeing the structure that ties them together. </a:t>
            </a:r>
          </a:p>
          <a:p>
            <a:endParaRPr lang="en-US" dirty="0">
              <a:solidFill>
                <a:schemeClr val="tx1"/>
              </a:solidFill>
            </a:endParaRPr>
          </a:p>
          <a:p>
            <a:pPr marL="0" indent="0" algn="r">
              <a:buNone/>
            </a:pPr>
            <a:r>
              <a:rPr lang="en-US" dirty="0">
                <a:solidFill>
                  <a:schemeClr val="tx1"/>
                </a:solidFill>
              </a:rPr>
              <a:t>-Prof. William McCallum, 2/18/12</a:t>
            </a:r>
          </a:p>
          <a:p>
            <a:pPr marL="0" indent="0" algn="r">
              <a:buNone/>
            </a:pPr>
            <a:r>
              <a:rPr lang="en-US" sz="1200" i="1" dirty="0">
                <a:solidFill>
                  <a:schemeClr val="tx1"/>
                </a:solidFill>
              </a:rPr>
              <a:t>commoncoretools.me/2012/02/16/the-structure-is-the-standards/#comments</a:t>
            </a:r>
          </a:p>
          <a:p>
            <a:pPr marL="0" indent="0">
              <a:buNone/>
            </a:pPr>
            <a:endParaRPr lang="en-US" sz="1500" i="1" dirty="0">
              <a:solidFill>
                <a:schemeClr val="tx1"/>
              </a:solidFill>
            </a:endParaRPr>
          </a:p>
        </p:txBody>
      </p:sp>
      <p:sp>
        <p:nvSpPr>
          <p:cNvPr id="3" name="TextBox 2"/>
          <p:cNvSpPr txBox="1"/>
          <p:nvPr/>
        </p:nvSpPr>
        <p:spPr>
          <a:xfrm>
            <a:off x="2209800" y="2057400"/>
            <a:ext cx="914400" cy="914400"/>
          </a:xfrm>
          <a:prstGeom prst="rect">
            <a:avLst/>
          </a:prstGeom>
        </p:spPr>
        <p:txBody>
          <a:bodyPr vert="horz" wrap="none" lIns="91440" tIns="45720" rIns="91440" bIns="45720" rtlCol="0">
            <a:normAutofit/>
          </a:bodyPr>
          <a:lstStyle/>
          <a:p>
            <a:endParaRPr lang="en-US" sz="2800" dirty="0">
              <a:solidFill>
                <a:schemeClr val="tx1">
                  <a:lumMod val="50000"/>
                  <a:lumOff val="50000"/>
                </a:schemeClr>
              </a:solidFill>
            </a:endParaRPr>
          </a:p>
        </p:txBody>
      </p:sp>
    </p:spTree>
    <p:extLst>
      <p:ext uri="{BB962C8B-B14F-4D97-AF65-F5344CB8AC3E}">
        <p14:creationId xmlns:p14="http://schemas.microsoft.com/office/powerpoint/2010/main" val="397577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Widely Applicable Prerequisites</a:t>
            </a:r>
          </a:p>
        </p:txBody>
      </p:sp>
      <p:sp>
        <p:nvSpPr>
          <p:cNvPr id="3" name="Content Placeholder 2"/>
          <p:cNvSpPr>
            <a:spLocks noGrp="1"/>
          </p:cNvSpPr>
          <p:nvPr>
            <p:ph idx="1"/>
          </p:nvPr>
        </p:nvSpPr>
        <p:spPr/>
        <p:txBody>
          <a:bodyPr/>
          <a:lstStyle/>
          <a:p>
            <a:r>
              <a:rPr lang="en-US" dirty="0"/>
              <a:t> </a:t>
            </a:r>
          </a:p>
        </p:txBody>
      </p:sp>
      <p:sp>
        <p:nvSpPr>
          <p:cNvPr id="7" name="Rectangle 6"/>
          <p:cNvSpPr/>
          <p:nvPr/>
        </p:nvSpPr>
        <p:spPr>
          <a:xfrm>
            <a:off x="5007429" y="5998810"/>
            <a:ext cx="4049483" cy="369332"/>
          </a:xfrm>
          <a:prstGeom prst="rect">
            <a:avLst/>
          </a:prstGeom>
          <a:ln>
            <a:noFill/>
          </a:ln>
        </p:spPr>
        <p:txBody>
          <a:bodyPr wrap="square">
            <a:spAutoFit/>
          </a:bodyPr>
          <a:lstStyle/>
          <a:p>
            <a:r>
              <a:rPr lang="en-US" dirty="0">
                <a:solidFill>
                  <a:srgbClr val="1F497D">
                    <a:lumMod val="75000"/>
                  </a:srgbClr>
                </a:solidFill>
                <a:latin typeface="Lucida Sans" panose="020B0602030504020204" pitchFamily="34" charset="0"/>
              </a:rPr>
              <a:t>Achievethecore.org/prerequisites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74" y="1223017"/>
            <a:ext cx="8895238" cy="47445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8158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Coherence: Think Across Grades, and Link to Major Topics Within Grades</a:t>
            </a:r>
            <a:endParaRPr lang="en-US" dirty="0">
              <a:solidFill>
                <a:schemeClr val="tx1"/>
              </a:solidFill>
            </a:endParaRPr>
          </a:p>
        </p:txBody>
      </p:sp>
      <p:sp>
        <p:nvSpPr>
          <p:cNvPr id="3" name="Content Placeholder 2"/>
          <p:cNvSpPr>
            <a:spLocks noGrp="1"/>
          </p:cNvSpPr>
          <p:nvPr>
            <p:ph idx="1"/>
          </p:nvPr>
        </p:nvSpPr>
        <p:spPr/>
        <p:txBody>
          <a:bodyPr/>
          <a:lstStyle/>
          <a:p>
            <a:pPr>
              <a:lnSpc>
                <a:spcPct val="114000"/>
              </a:lnSpc>
              <a:spcBef>
                <a:spcPts val="1200"/>
              </a:spcBef>
              <a:buClr>
                <a:srgbClr val="000000"/>
              </a:buClr>
              <a:buSzPct val="132000"/>
              <a:buFont typeface="Arial" charset="0"/>
              <a:buChar char="•"/>
              <a:defRPr/>
            </a:pPr>
            <a:r>
              <a:rPr lang="x-none">
                <a:solidFill>
                  <a:schemeClr val="tx1"/>
                </a:solidFill>
                <a:sym typeface="Arial"/>
              </a:rPr>
              <a:t>Carefully connect the learning within and across grades so that students can build new understanding on foundations built in previous years. </a:t>
            </a:r>
          </a:p>
          <a:p>
            <a:pPr>
              <a:lnSpc>
                <a:spcPct val="114000"/>
              </a:lnSpc>
              <a:spcBef>
                <a:spcPts val="1200"/>
              </a:spcBef>
              <a:buClr>
                <a:srgbClr val="000000"/>
              </a:buClr>
              <a:buSzPct val="132000"/>
              <a:buFont typeface="Arial" charset="0"/>
              <a:buChar char="•"/>
              <a:defRPr/>
            </a:pPr>
            <a:r>
              <a:rPr lang="x-none">
                <a:solidFill>
                  <a:schemeClr val="tx1"/>
                </a:solidFill>
                <a:sym typeface="Arial"/>
              </a:rPr>
              <a:t>Begin to count on conceptual understanding of core content and build on it. Each standard is not a new event, but an extension of previous learning.</a:t>
            </a:r>
            <a:endParaRPr lang="en-US" dirty="0">
              <a:solidFill>
                <a:schemeClr val="tx1"/>
              </a:solidFill>
              <a:sym typeface="Arial"/>
            </a:endParaRPr>
          </a:p>
          <a:p>
            <a:pPr>
              <a:lnSpc>
                <a:spcPct val="114000"/>
              </a:lnSpc>
              <a:spcBef>
                <a:spcPts val="1200"/>
              </a:spcBef>
              <a:buClr>
                <a:srgbClr val="000000"/>
              </a:buClr>
              <a:buSzPct val="132000"/>
              <a:buFont typeface="Arial" charset="0"/>
              <a:buChar char="•"/>
              <a:defRPr/>
            </a:pPr>
            <a:r>
              <a:rPr lang="en-US" dirty="0">
                <a:solidFill>
                  <a:schemeClr val="tx1"/>
                </a:solidFill>
                <a:sym typeface="Arial"/>
              </a:rPr>
              <a:t>Coherence in K-8 standards set students up for success in high school.</a:t>
            </a:r>
            <a:endParaRPr lang="x-none">
              <a:solidFill>
                <a:schemeClr val="tx1"/>
              </a:solidFill>
              <a:sym typeface="Arial"/>
            </a:endParaRPr>
          </a:p>
          <a:p>
            <a:endParaRPr lang="en-US" dirty="0">
              <a:solidFill>
                <a:schemeClr val="tx1"/>
              </a:solidFill>
            </a:endParaRPr>
          </a:p>
        </p:txBody>
      </p:sp>
    </p:spTree>
    <p:extLst>
      <p:ext uri="{BB962C8B-B14F-4D97-AF65-F5344CB8AC3E}">
        <p14:creationId xmlns:p14="http://schemas.microsoft.com/office/powerpoint/2010/main" val="283565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sym typeface="Arial"/>
              </a:rPr>
              <a:t>Coherence: Think across grades</a:t>
            </a:r>
            <a:endParaRPr lang="en-US" dirty="0">
              <a:solidFill>
                <a:schemeClr val="tx1"/>
              </a:solidFill>
            </a:endParaRPr>
          </a:p>
        </p:txBody>
      </p:sp>
      <p:sp>
        <p:nvSpPr>
          <p:cNvPr id="4" name="Shape 231"/>
          <p:cNvSpPr txBox="1"/>
          <p:nvPr/>
        </p:nvSpPr>
        <p:spPr>
          <a:xfrm>
            <a:off x="285750" y="1567552"/>
            <a:ext cx="3962400" cy="1015622"/>
          </a:xfrm>
          <a:prstGeom prst="rect">
            <a:avLst/>
          </a:prstGeom>
          <a:noFill/>
          <a:ln>
            <a:noFill/>
          </a:ln>
        </p:spPr>
        <p:txBody>
          <a:bodyPr lIns="91425" tIns="45700" rIns="91425" bIns="45700">
            <a:spAutoFit/>
          </a:bodyPr>
          <a:lstStyle/>
          <a:p>
            <a:pPr fontAlgn="auto">
              <a:spcBef>
                <a:spcPts val="480"/>
              </a:spcBef>
              <a:spcAft>
                <a:spcPts val="0"/>
              </a:spcAft>
              <a:buClr>
                <a:schemeClr val="dk1"/>
              </a:buClr>
              <a:buSzPct val="25000"/>
              <a:buFont typeface="Arial"/>
              <a:buNone/>
              <a:defRPr/>
            </a:pPr>
            <a:r>
              <a:rPr lang="x-none" sz="2000" b="1">
                <a:latin typeface="Lucida Sans"/>
                <a:cs typeface="Lucida Sans"/>
                <a:sym typeface="Arial"/>
              </a:rPr>
              <a:t>One of several staircases to </a:t>
            </a:r>
            <a:r>
              <a:rPr lang="en-US" sz="2000" b="1" dirty="0">
                <a:latin typeface="Lucida Sans"/>
                <a:cs typeface="Lucida Sans"/>
                <a:sym typeface="Arial"/>
              </a:rPr>
              <a:t>A</a:t>
            </a:r>
            <a:r>
              <a:rPr lang="x-none" sz="2000" b="1">
                <a:latin typeface="Lucida Sans"/>
                <a:cs typeface="Lucida Sans"/>
                <a:sym typeface="Arial"/>
              </a:rPr>
              <a:t>lgebra designed in the OA domain.</a:t>
            </a:r>
          </a:p>
        </p:txBody>
      </p:sp>
      <p:grpSp>
        <p:nvGrpSpPr>
          <p:cNvPr id="5" name="Group 4"/>
          <p:cNvGrpSpPr/>
          <p:nvPr/>
        </p:nvGrpSpPr>
        <p:grpSpPr>
          <a:xfrm>
            <a:off x="5248275" y="1433951"/>
            <a:ext cx="3814763" cy="956556"/>
            <a:chOff x="5230074" y="1358855"/>
            <a:chExt cx="3814763" cy="956556"/>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074" y="1358855"/>
              <a:ext cx="3814763" cy="247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275" y="1600200"/>
              <a:ext cx="3685325" cy="715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8" name="Group 7"/>
          <p:cNvGrpSpPr/>
          <p:nvPr/>
        </p:nvGrpSpPr>
        <p:grpSpPr>
          <a:xfrm>
            <a:off x="3861950" y="2677890"/>
            <a:ext cx="3866660" cy="990600"/>
            <a:chOff x="3829540" y="2667000"/>
            <a:chExt cx="3866660" cy="990600"/>
          </a:xfrm>
        </p:grpSpPr>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3604" y="2667000"/>
              <a:ext cx="3790943" cy="290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9540" y="2981065"/>
              <a:ext cx="3866660" cy="6765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1" name="Group 10"/>
          <p:cNvGrpSpPr/>
          <p:nvPr/>
        </p:nvGrpSpPr>
        <p:grpSpPr>
          <a:xfrm>
            <a:off x="1700428" y="3931624"/>
            <a:ext cx="3761944" cy="1195550"/>
            <a:chOff x="1700428" y="3886200"/>
            <a:chExt cx="3761944" cy="1195550"/>
          </a:xfrm>
        </p:grpSpPr>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428" y="3886200"/>
              <a:ext cx="3757691" cy="270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191000"/>
              <a:ext cx="3709772" cy="890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4" name="Group 13"/>
          <p:cNvGrpSpPr/>
          <p:nvPr/>
        </p:nvGrpSpPr>
        <p:grpSpPr>
          <a:xfrm>
            <a:off x="314103" y="5334000"/>
            <a:ext cx="3850474" cy="828942"/>
            <a:chOff x="314103" y="5190858"/>
            <a:chExt cx="3850474" cy="828942"/>
          </a:xfrm>
        </p:grpSpPr>
        <p:pic>
          <p:nvPicPr>
            <p:cNvPr id="1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103" y="5190858"/>
              <a:ext cx="3838568" cy="280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534982"/>
              <a:ext cx="3783577" cy="4848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7273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0"/>
          <p:cNvSpPr txBox="1">
            <a:spLocks noGrp="1"/>
          </p:cNvSpPr>
          <p:nvPr>
            <p:ph type="title"/>
          </p:nvPr>
        </p:nvSpPr>
        <p:spPr>
          <a:xfrm>
            <a:off x="457199" y="274637"/>
            <a:ext cx="8686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chemeClr val="tx1"/>
                </a:solidFill>
                <a:latin typeface="Allerta"/>
                <a:ea typeface="Allerta"/>
                <a:cs typeface="Allerta"/>
                <a:sym typeface="Allerta"/>
              </a:rPr>
              <a:t>Coherence: Link to Major Topics Within Grades</a:t>
            </a:r>
            <a:br>
              <a:rPr lang="en-US" sz="2800" b="1" i="0" u="none" strike="noStrike" cap="none" dirty="0">
                <a:solidFill>
                  <a:schemeClr val="tx1"/>
                </a:solidFill>
                <a:latin typeface="Allerta"/>
                <a:ea typeface="Allerta"/>
                <a:cs typeface="Allerta"/>
                <a:sym typeface="Allerta"/>
              </a:rPr>
            </a:br>
            <a:endParaRPr sz="2800" b="1" i="0" u="none" strike="noStrike" cap="none" dirty="0">
              <a:solidFill>
                <a:schemeClr val="tx1"/>
              </a:solidFill>
              <a:latin typeface="Allerta"/>
              <a:ea typeface="Allerta"/>
              <a:cs typeface="Allerta"/>
              <a:sym typeface="Allerta"/>
            </a:endParaRPr>
          </a:p>
        </p:txBody>
      </p:sp>
      <p:sp>
        <p:nvSpPr>
          <p:cNvPr id="525" name="Google Shape;525;p6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9"/>
              </a:buClr>
              <a:buSzPts val="600"/>
              <a:buFont typeface="Arial"/>
              <a:buNone/>
            </a:pPr>
            <a:r>
              <a:rPr lang="en-US" sz="2400" b="0" i="1" u="none" strike="noStrike" cap="none" dirty="0">
                <a:solidFill>
                  <a:schemeClr val="tx1"/>
                </a:solidFill>
                <a:latin typeface="Calibri"/>
                <a:ea typeface="Calibri"/>
                <a:cs typeface="Calibri"/>
                <a:sym typeface="Calibri"/>
              </a:rPr>
              <a:t>Example: Data Representation</a:t>
            </a:r>
            <a:endParaRPr dirty="0">
              <a:solidFill>
                <a:schemeClr val="tx1"/>
              </a:solidFill>
            </a:endParaRPr>
          </a:p>
          <a:p>
            <a:pPr marL="0" marR="0" lvl="0" indent="0" algn="l" rtl="0">
              <a:lnSpc>
                <a:spcPct val="100000"/>
              </a:lnSpc>
              <a:spcBef>
                <a:spcPts val="480"/>
              </a:spcBef>
              <a:spcAft>
                <a:spcPts val="0"/>
              </a:spcAft>
              <a:buClr>
                <a:srgbClr val="3F3F39"/>
              </a:buClr>
              <a:buSzPts val="2400"/>
              <a:buFont typeface="Arial"/>
              <a:buNone/>
            </a:pPr>
            <a:endParaRPr sz="2400" b="0" i="1" u="none" strike="noStrike" cap="none" dirty="0">
              <a:solidFill>
                <a:schemeClr val="tx1"/>
              </a:solidFill>
              <a:latin typeface="Calibri"/>
              <a:ea typeface="Calibri"/>
              <a:cs typeface="Calibri"/>
              <a:sym typeface="Calibri"/>
            </a:endParaRPr>
          </a:p>
          <a:p>
            <a:pPr marL="0" marR="0" lvl="0" indent="0" algn="l" rtl="0">
              <a:lnSpc>
                <a:spcPct val="100000"/>
              </a:lnSpc>
              <a:spcBef>
                <a:spcPts val="480"/>
              </a:spcBef>
              <a:spcAft>
                <a:spcPts val="0"/>
              </a:spcAft>
              <a:buClr>
                <a:srgbClr val="3F3F39"/>
              </a:buClr>
              <a:buSzPts val="600"/>
              <a:buFont typeface="Arial"/>
              <a:buNone/>
            </a:pPr>
            <a:r>
              <a:rPr lang="en-US" sz="2400" b="0" i="0" u="none" strike="noStrike" cap="none" dirty="0">
                <a:solidFill>
                  <a:schemeClr val="tx1"/>
                </a:solidFill>
                <a:latin typeface="Allerta"/>
                <a:ea typeface="Allerta"/>
                <a:cs typeface="Allerta"/>
                <a:sym typeface="Allerta"/>
              </a:rPr>
              <a:t>1.MD.C.4   Organize, represent, and interpret data with up to three categories; ask and answer questions about the total number of data points, how many in each category, and how many more or less are in one category than in another.</a:t>
            </a:r>
            <a:endParaRPr dirty="0">
              <a:solidFill>
                <a:schemeClr val="tx1"/>
              </a:solidFill>
            </a:endParaRPr>
          </a:p>
          <a:p>
            <a:pPr marL="0" marR="0" lvl="0" indent="0" algn="l" rtl="0">
              <a:lnSpc>
                <a:spcPct val="100000"/>
              </a:lnSpc>
              <a:spcBef>
                <a:spcPts val="480"/>
              </a:spcBef>
              <a:spcAft>
                <a:spcPts val="0"/>
              </a:spcAft>
              <a:buClr>
                <a:srgbClr val="3F3F39"/>
              </a:buClr>
              <a:buSzPts val="2400"/>
              <a:buFont typeface="Arial"/>
              <a:buNone/>
            </a:pPr>
            <a:endParaRPr sz="2400" b="0" i="1" u="none" strike="noStrike" cap="none" dirty="0">
              <a:solidFill>
                <a:schemeClr val="tx1"/>
              </a:solidFill>
              <a:latin typeface="Calibri"/>
              <a:ea typeface="Calibri"/>
              <a:cs typeface="Calibri"/>
              <a:sym typeface="Calibri"/>
            </a:endParaRPr>
          </a:p>
          <a:p>
            <a:pPr marL="0" marR="0" lvl="0" indent="0" algn="l" rtl="0">
              <a:lnSpc>
                <a:spcPct val="100000"/>
              </a:lnSpc>
              <a:spcBef>
                <a:spcPts val="480"/>
              </a:spcBef>
              <a:spcAft>
                <a:spcPts val="0"/>
              </a:spcAft>
              <a:buClr>
                <a:srgbClr val="3F3F39"/>
              </a:buClr>
              <a:buSzPts val="2400"/>
              <a:buFont typeface="Arial"/>
              <a:buNone/>
            </a:pPr>
            <a:endParaRPr sz="2400" b="0" i="0" u="none" strike="noStrike" cap="none" dirty="0">
              <a:solidFill>
                <a:schemeClr val="tx1"/>
              </a:solidFill>
              <a:latin typeface="Allerta"/>
              <a:ea typeface="Allerta"/>
              <a:cs typeface="Allerta"/>
              <a:sym typeface="Allerta"/>
            </a:endParaRPr>
          </a:p>
        </p:txBody>
      </p:sp>
      <p:grpSp>
        <p:nvGrpSpPr>
          <p:cNvPr id="526" name="Google Shape;526;p60"/>
          <p:cNvGrpSpPr/>
          <p:nvPr/>
        </p:nvGrpSpPr>
        <p:grpSpPr>
          <a:xfrm>
            <a:off x="549147" y="3267074"/>
            <a:ext cx="8045706" cy="1152526"/>
            <a:chOff x="564893" y="3248024"/>
            <a:chExt cx="8045706" cy="1152526"/>
          </a:xfrm>
        </p:grpSpPr>
        <p:sp>
          <p:nvSpPr>
            <p:cNvPr id="527" name="Google Shape;527;p60"/>
            <p:cNvSpPr/>
            <p:nvPr/>
          </p:nvSpPr>
          <p:spPr>
            <a:xfrm>
              <a:off x="2114550" y="3248024"/>
              <a:ext cx="6496049" cy="397109"/>
            </a:xfrm>
            <a:prstGeom prst="rect">
              <a:avLst/>
            </a:prstGeom>
            <a:solidFill>
              <a:srgbClr val="FFFF00">
                <a:alpha val="3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8" name="Google Shape;528;p60"/>
            <p:cNvSpPr/>
            <p:nvPr/>
          </p:nvSpPr>
          <p:spPr>
            <a:xfrm>
              <a:off x="564893" y="3629025"/>
              <a:ext cx="8045705" cy="421409"/>
            </a:xfrm>
            <a:prstGeom prst="rect">
              <a:avLst/>
            </a:prstGeom>
            <a:solidFill>
              <a:srgbClr val="FFFF00">
                <a:alpha val="3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9" name="Google Shape;529;p60"/>
            <p:cNvSpPr/>
            <p:nvPr/>
          </p:nvSpPr>
          <p:spPr>
            <a:xfrm>
              <a:off x="564895" y="4019550"/>
              <a:ext cx="3740404" cy="381000"/>
            </a:xfrm>
            <a:prstGeom prst="rect">
              <a:avLst/>
            </a:prstGeom>
            <a:solidFill>
              <a:srgbClr val="FFFF00">
                <a:alpha val="3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1"/>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1"/>
                </a:solidFill>
              </a:rPr>
              <a:t>Coherence</a:t>
            </a:r>
            <a:r>
              <a:rPr lang="en-US" b="1" dirty="0"/>
              <a:t>: Link to Major Topics Within Grades</a:t>
            </a:r>
            <a:br>
              <a:rPr lang="en-US" b="1" dirty="0"/>
            </a:br>
            <a:endParaRPr lang="en-US" dirty="0"/>
          </a:p>
        </p:txBody>
      </p:sp>
      <p:sp>
        <p:nvSpPr>
          <p:cNvPr id="4" name="TextBox 9"/>
          <p:cNvSpPr txBox="1">
            <a:spLocks noChangeArrowheads="1"/>
          </p:cNvSpPr>
          <p:nvPr/>
        </p:nvSpPr>
        <p:spPr bwMode="auto">
          <a:xfrm>
            <a:off x="367131" y="1658938"/>
            <a:ext cx="42021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i="1" dirty="0">
                <a:latin typeface="Lucida Sans"/>
                <a:cs typeface="Lucida Sans"/>
              </a:rPr>
              <a:t>Example: Statistics</a:t>
            </a:r>
          </a:p>
        </p:txBody>
      </p:sp>
      <p:sp>
        <p:nvSpPr>
          <p:cNvPr id="5" name="TextBox 10"/>
          <p:cNvSpPr txBox="1">
            <a:spLocks noChangeArrowheads="1"/>
          </p:cNvSpPr>
          <p:nvPr/>
        </p:nvSpPr>
        <p:spPr bwMode="auto">
          <a:xfrm>
            <a:off x="6404393" y="5181600"/>
            <a:ext cx="199866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dirty="0">
                <a:solidFill>
                  <a:srgbClr val="3F3F39"/>
                </a:solidFill>
                <a:latin typeface="Lucida Sans"/>
                <a:cs typeface="Lucida Sans"/>
                <a:sym typeface="Arial" charset="0"/>
              </a:rPr>
              <a:t>Standard </a:t>
            </a:r>
          </a:p>
          <a:p>
            <a:pPr eaLnBrk="1" hangingPunct="1"/>
            <a:r>
              <a:rPr lang="en-US" sz="2400" dirty="0">
                <a:solidFill>
                  <a:srgbClr val="3F3F39"/>
                </a:solidFill>
                <a:latin typeface="Lucida Sans"/>
                <a:cs typeface="Lucida Sans"/>
                <a:sym typeface="Arial" charset="0"/>
              </a:rPr>
              <a:t>8.SP.A.3</a:t>
            </a:r>
          </a:p>
        </p:txBody>
      </p:sp>
      <p:sp>
        <p:nvSpPr>
          <p:cNvPr id="6" name="TextBox 5"/>
          <p:cNvSpPr txBox="1"/>
          <p:nvPr/>
        </p:nvSpPr>
        <p:spPr>
          <a:xfrm>
            <a:off x="378243" y="2286000"/>
            <a:ext cx="8458200" cy="2667000"/>
          </a:xfrm>
          <a:prstGeom prst="rect">
            <a:avLst/>
          </a:prstGeom>
        </p:spPr>
        <p:txBody>
          <a:bodyPr>
            <a:normAutofit/>
          </a:bodyPr>
          <a:lstStyle/>
          <a:p>
            <a:pPr>
              <a:defRPr/>
            </a:pPr>
            <a:r>
              <a:rPr lang="en-US" sz="2400" dirty="0">
                <a:latin typeface="Lucida Sans"/>
                <a:cs typeface="Lucida Sans"/>
              </a:rPr>
              <a:t>Use the equation of a linear model to solve problems in the context of bivariate measurement data, interpreting the slope and intercept.  </a:t>
            </a:r>
            <a:r>
              <a:rPr lang="en-US" sz="2400" i="1" dirty="0">
                <a:latin typeface="Lucida Sans"/>
                <a:cs typeface="Lucida Sans"/>
              </a:rPr>
              <a:t>For example, in a linear model for a biology experiment, interpret a slope of 1.5cm/</a:t>
            </a:r>
            <a:r>
              <a:rPr lang="en-US" sz="2400" i="1" dirty="0" err="1">
                <a:latin typeface="Lucida Sans"/>
                <a:cs typeface="Lucida Sans"/>
              </a:rPr>
              <a:t>hr</a:t>
            </a:r>
            <a:r>
              <a:rPr lang="en-US" sz="2400" i="1" dirty="0">
                <a:latin typeface="Lucida Sans"/>
                <a:cs typeface="Lucida Sans"/>
              </a:rPr>
              <a:t> as meaning that an additional hour of sunlight each day is associated with an additional 1.5 cm in mature plant height.</a:t>
            </a:r>
          </a:p>
        </p:txBody>
      </p:sp>
      <p:sp>
        <p:nvSpPr>
          <p:cNvPr id="7" name="TextBox 6"/>
          <p:cNvSpPr txBox="1"/>
          <p:nvPr/>
        </p:nvSpPr>
        <p:spPr>
          <a:xfrm>
            <a:off x="-4727157" y="1447800"/>
            <a:ext cx="3581400" cy="4495800"/>
          </a:xfrm>
          <a:prstGeom prst="rect">
            <a:avLst/>
          </a:prstGeom>
        </p:spPr>
        <p:txBody>
          <a:bodyPr>
            <a:normAutofit/>
          </a:bodyPr>
          <a:lstStyle/>
          <a:p>
            <a:pPr>
              <a:defRPr/>
            </a:pPr>
            <a:endParaRPr lang="en-US" sz="2800" dirty="0">
              <a:solidFill>
                <a:schemeClr val="tx1">
                  <a:lumMod val="50000"/>
                  <a:lumOff val="50000"/>
                </a:schemeClr>
              </a:solidFill>
            </a:endParaRPr>
          </a:p>
        </p:txBody>
      </p:sp>
      <p:grpSp>
        <p:nvGrpSpPr>
          <p:cNvPr id="8" name="Group 7"/>
          <p:cNvGrpSpPr/>
          <p:nvPr/>
        </p:nvGrpSpPr>
        <p:grpSpPr>
          <a:xfrm>
            <a:off x="416342" y="2362200"/>
            <a:ext cx="8343900" cy="1066800"/>
            <a:chOff x="647699" y="2362200"/>
            <a:chExt cx="8343900" cy="1066800"/>
          </a:xfrm>
        </p:grpSpPr>
        <p:sp>
          <p:nvSpPr>
            <p:cNvPr id="9" name="Rectangle 8"/>
            <p:cNvSpPr/>
            <p:nvPr/>
          </p:nvSpPr>
          <p:spPr>
            <a:xfrm>
              <a:off x="1924050" y="2362200"/>
              <a:ext cx="3981449" cy="3048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15174" y="2733675"/>
              <a:ext cx="1876425" cy="3048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7699" y="3124200"/>
              <a:ext cx="3495675" cy="3048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07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1"/>
                </a:solidFill>
                <a:ea typeface="Lucida Sans"/>
                <a:sym typeface="Lucida Sans"/>
              </a:rPr>
              <a:t>Goals</a:t>
            </a:r>
            <a:endParaRPr dirty="0">
              <a:solidFill>
                <a:schemeClr val="tx1"/>
              </a:solidFill>
            </a:endParaRPr>
          </a:p>
        </p:txBody>
      </p:sp>
      <p:sp>
        <p:nvSpPr>
          <p:cNvPr id="403" name="Google Shape;403;p56"/>
          <p:cNvSpPr txBox="1">
            <a:spLocks noGrp="1"/>
          </p:cNvSpPr>
          <p:nvPr>
            <p:ph type="body" idx="1"/>
          </p:nvPr>
        </p:nvSpPr>
        <p:spPr>
          <a:xfrm>
            <a:off x="457200" y="1587500"/>
            <a:ext cx="8229600" cy="3860800"/>
          </a:xfrm>
          <a:prstGeom prst="rect">
            <a:avLst/>
          </a:prstGeom>
          <a:noFill/>
          <a:ln>
            <a:noFill/>
          </a:ln>
        </p:spPr>
        <p:txBody>
          <a:bodyPr spcFirstLastPara="1" wrap="square" lIns="91425" tIns="45700" rIns="91425" bIns="45700" anchor="t" anchorCtr="0">
            <a:noAutofit/>
          </a:bodyPr>
          <a:lstStyle/>
          <a:p>
            <a:pPr>
              <a:buFont typeface="Arial" pitchFamily="34" charset="0"/>
              <a:buChar char="•"/>
            </a:pPr>
            <a:r>
              <a:rPr lang="en-US" dirty="0">
                <a:solidFill>
                  <a:schemeClr val="tx1"/>
                </a:solidFill>
              </a:rPr>
              <a:t>Understand the relationship between the Instructional Shifts and the Instructional Practice Guide for Mathematics</a:t>
            </a:r>
          </a:p>
          <a:p>
            <a:pPr marL="0" indent="0">
              <a:buNone/>
            </a:pPr>
            <a:endParaRPr lang="en-US" dirty="0">
              <a:solidFill>
                <a:schemeClr val="tx1"/>
              </a:solidFill>
            </a:endParaRPr>
          </a:p>
          <a:p>
            <a:pPr>
              <a:buFont typeface="Arial" pitchFamily="34" charset="0"/>
              <a:buChar char="•"/>
            </a:pPr>
            <a:r>
              <a:rPr lang="en-US" dirty="0">
                <a:solidFill>
                  <a:schemeClr val="tx1"/>
                </a:solidFill>
              </a:rPr>
              <a:t>Identify teacher and student actions that are present in college- and career-ready (CCR)-aligned lessons, as identified in the Instructional Practice Guide</a:t>
            </a:r>
          </a:p>
          <a:p>
            <a:pPr marL="0" indent="0">
              <a:buNone/>
            </a:pPr>
            <a:endParaRPr lang="en-US" dirty="0">
              <a:solidFill>
                <a:schemeClr val="tx1"/>
              </a:solidFill>
            </a:endParaRPr>
          </a:p>
          <a:p>
            <a:pPr>
              <a:buFont typeface="Arial" pitchFamily="34" charset="0"/>
              <a:buChar char="•"/>
            </a:pPr>
            <a:r>
              <a:rPr lang="en-US" dirty="0">
                <a:solidFill>
                  <a:schemeClr val="tx1"/>
                </a:solidFill>
              </a:rPr>
              <a:t>Observe a lesson using the Instructional Practice Guide</a:t>
            </a:r>
          </a:p>
          <a:p>
            <a:pPr marL="342900" marR="0" lvl="0" indent="-190500" algn="l" rtl="0">
              <a:lnSpc>
                <a:spcPct val="90000"/>
              </a:lnSpc>
              <a:spcBef>
                <a:spcPts val="480"/>
              </a:spcBef>
              <a:spcAft>
                <a:spcPts val="0"/>
              </a:spcAft>
              <a:buClr>
                <a:srgbClr val="3F3F39"/>
              </a:buClr>
              <a:buSzPts val="2400"/>
              <a:buFont typeface="Arial"/>
              <a:buNone/>
            </a:pPr>
            <a:endParaRPr sz="2400" b="0" i="0" u="none" strike="noStrike" cap="none" dirty="0">
              <a:solidFill>
                <a:schemeClr val="tx1"/>
              </a:solidFill>
              <a:latin typeface="Lucida Sans"/>
              <a:ea typeface="Lucida Sans"/>
              <a:cs typeface="Lucida Sans"/>
              <a:sym typeface="Lucid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144"/>
            <a:ext cx="8229600" cy="1143000"/>
          </a:xfrm>
        </p:spPr>
        <p:txBody>
          <a:bodyPr>
            <a:noAutofit/>
          </a:bodyPr>
          <a:lstStyle/>
          <a:p>
            <a:r>
              <a:rPr lang="en-US" b="1" dirty="0">
                <a:solidFill>
                  <a:schemeClr val="tx1"/>
                </a:solidFill>
              </a:rPr>
              <a:t>Rigor: In Major Topics, Pursue Conceptual Understanding, Procedural Skill and Fluency, and Application with Equal Intensity</a:t>
            </a:r>
            <a:endParaRPr lang="en-US" dirty="0">
              <a:solidFill>
                <a:schemeClr val="tx1"/>
              </a:solidFill>
            </a:endParaRPr>
          </a:p>
        </p:txBody>
      </p:sp>
      <p:sp>
        <p:nvSpPr>
          <p:cNvPr id="3" name="Content Placeholder 2"/>
          <p:cNvSpPr>
            <a:spLocks noGrp="1"/>
          </p:cNvSpPr>
          <p:nvPr>
            <p:ph idx="1"/>
          </p:nvPr>
        </p:nvSpPr>
        <p:spPr>
          <a:xfrm>
            <a:off x="457200" y="2331891"/>
            <a:ext cx="8229600" cy="4525963"/>
          </a:xfrm>
        </p:spPr>
        <p:txBody>
          <a:bodyPr/>
          <a:lstStyle/>
          <a:p>
            <a:pPr>
              <a:lnSpc>
                <a:spcPct val="114000"/>
              </a:lnSpc>
              <a:spcBef>
                <a:spcPts val="1200"/>
              </a:spcBef>
              <a:buClr>
                <a:srgbClr val="000000"/>
              </a:buClr>
              <a:buSzPct val="132000"/>
              <a:buFont typeface="Arial" charset="0"/>
              <a:buChar char="•"/>
              <a:defRPr/>
            </a:pPr>
            <a:r>
              <a:rPr lang="x-none" dirty="0">
                <a:solidFill>
                  <a:schemeClr val="tx1"/>
                </a:solidFill>
                <a:sym typeface="Arial"/>
              </a:rPr>
              <a:t>The CCSSM require a balance of:</a:t>
            </a:r>
          </a:p>
          <a:p>
            <a:pPr marL="804863" lvl="2" indent="-287338">
              <a:lnSpc>
                <a:spcPct val="114000"/>
              </a:lnSpc>
              <a:buClr>
                <a:srgbClr val="000000"/>
              </a:buClr>
              <a:buSzPct val="85000"/>
              <a:buFont typeface="Wingdings" pitchFamily="2" charset="2"/>
              <a:buChar char="§"/>
              <a:defRPr/>
            </a:pPr>
            <a:r>
              <a:rPr lang="en-US" sz="2400" dirty="0">
                <a:solidFill>
                  <a:schemeClr val="tx1"/>
                </a:solidFill>
                <a:sym typeface="Arial"/>
              </a:rPr>
              <a:t>C</a:t>
            </a:r>
            <a:r>
              <a:rPr lang="x-none" sz="2400" dirty="0">
                <a:solidFill>
                  <a:schemeClr val="tx1"/>
                </a:solidFill>
                <a:sym typeface="Arial"/>
              </a:rPr>
              <a:t>onceptual understanding</a:t>
            </a:r>
          </a:p>
          <a:p>
            <a:pPr marL="804863" lvl="2" indent="-287338">
              <a:lnSpc>
                <a:spcPct val="114000"/>
              </a:lnSpc>
              <a:buClr>
                <a:srgbClr val="000000"/>
              </a:buClr>
              <a:buSzPct val="85000"/>
              <a:buFont typeface="Wingdings" pitchFamily="2" charset="2"/>
              <a:buChar char="§"/>
              <a:defRPr/>
            </a:pPr>
            <a:r>
              <a:rPr lang="x-none" sz="2400" dirty="0">
                <a:solidFill>
                  <a:schemeClr val="tx1"/>
                </a:solidFill>
                <a:sym typeface="Arial"/>
              </a:rPr>
              <a:t>Procedural skill and fluency</a:t>
            </a:r>
          </a:p>
          <a:p>
            <a:pPr marL="804863" lvl="2" indent="-287338">
              <a:lnSpc>
                <a:spcPct val="114000"/>
              </a:lnSpc>
              <a:buClr>
                <a:srgbClr val="000000"/>
              </a:buClr>
              <a:buSzPct val="85000"/>
              <a:buFont typeface="Wingdings" pitchFamily="2" charset="2"/>
              <a:buChar char="§"/>
              <a:defRPr/>
            </a:pPr>
            <a:r>
              <a:rPr lang="x-none" sz="2400" dirty="0">
                <a:solidFill>
                  <a:schemeClr val="tx1"/>
                </a:solidFill>
                <a:sym typeface="Arial"/>
              </a:rPr>
              <a:t>Application of skills in problem solving situations</a:t>
            </a:r>
          </a:p>
          <a:p>
            <a:pPr>
              <a:lnSpc>
                <a:spcPct val="114000"/>
              </a:lnSpc>
              <a:spcBef>
                <a:spcPts val="1800"/>
              </a:spcBef>
              <a:buClr>
                <a:srgbClr val="000000"/>
              </a:buClr>
              <a:buSzPct val="132000"/>
              <a:buFont typeface="Arial" charset="0"/>
              <a:buChar char="•"/>
              <a:defRPr/>
            </a:pPr>
            <a:r>
              <a:rPr lang="x-none" dirty="0">
                <a:solidFill>
                  <a:schemeClr val="tx1"/>
                </a:solidFill>
                <a:sym typeface="Arial"/>
              </a:rPr>
              <a:t>Pursuit of all three requires equal intensity in time, activities, and resources.</a:t>
            </a:r>
          </a:p>
          <a:p>
            <a:endParaRPr lang="en-US" dirty="0">
              <a:solidFill>
                <a:schemeClr val="tx1"/>
              </a:solidFill>
            </a:endParaRPr>
          </a:p>
        </p:txBody>
      </p:sp>
    </p:spTree>
    <p:extLst>
      <p:ext uri="{BB962C8B-B14F-4D97-AF65-F5344CB8AC3E}">
        <p14:creationId xmlns:p14="http://schemas.microsoft.com/office/powerpoint/2010/main" val="93449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Rigor: The three-legged stool</a:t>
            </a:r>
            <a:endParaRPr lang="en-US" dirty="0">
              <a:solidFill>
                <a:schemeClr val="tx1"/>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2427" y="2188029"/>
            <a:ext cx="6028840" cy="2970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10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289"/>
          <p:cNvSpPr>
            <a:spLocks noGrp="1"/>
          </p:cNvSpPr>
          <p:nvPr>
            <p:ph type="title"/>
          </p:nvPr>
        </p:nvSpPr>
        <p:spPr>
          <a:xfrm>
            <a:off x="381000" y="487363"/>
            <a:ext cx="8305800" cy="522287"/>
          </a:xfrm>
        </p:spPr>
        <p:txBody>
          <a:bodyPr lIns="91425" tIns="45700" rIns="91425" bIns="45700">
            <a:spAutoFit/>
          </a:bodyPr>
          <a:lstStyle/>
          <a:p>
            <a:pPr eaLnBrk="1" hangingPunct="1">
              <a:buClr>
                <a:srgbClr val="000000"/>
              </a:buClr>
              <a:buSzPct val="25000"/>
            </a:pPr>
            <a:r>
              <a:rPr lang="en-US" b="1" dirty="0">
                <a:solidFill>
                  <a:schemeClr val="tx1"/>
                </a:solidFill>
                <a:sym typeface="Arial" charset="0"/>
              </a:rPr>
              <a:t>Conceptual Understanding</a:t>
            </a:r>
          </a:p>
        </p:txBody>
      </p:sp>
      <p:sp>
        <p:nvSpPr>
          <p:cNvPr id="56323" name="Shape 290"/>
          <p:cNvSpPr>
            <a:spLocks noGrp="1"/>
          </p:cNvSpPr>
          <p:nvPr>
            <p:ph idx="1"/>
          </p:nvPr>
        </p:nvSpPr>
        <p:spPr>
          <a:xfrm>
            <a:off x="533400" y="1447800"/>
            <a:ext cx="8137525" cy="3600945"/>
          </a:xfrm>
        </p:spPr>
        <p:txBody>
          <a:bodyPr lIns="91425" tIns="45700" rIns="91425" bIns="45700">
            <a:spAutoFit/>
          </a:bodyPr>
          <a:lstStyle/>
          <a:p>
            <a:pPr marL="342900" indent="-342900" eaLnBrk="1" hangingPunct="1">
              <a:spcBef>
                <a:spcPct val="0"/>
              </a:spcBef>
              <a:spcAft>
                <a:spcPts val="1800"/>
              </a:spcAft>
              <a:buClr>
                <a:srgbClr val="000000"/>
              </a:buClr>
              <a:buSzPct val="132000"/>
              <a:buFont typeface="Arial" charset="0"/>
              <a:buChar char="•"/>
            </a:pPr>
            <a:r>
              <a:rPr lang="en-US" dirty="0">
                <a:solidFill>
                  <a:schemeClr val="tx1"/>
                </a:solidFill>
                <a:ea typeface="ＭＳ Ｐゴシック" pitchFamily="34" charset="-128"/>
                <a:sym typeface="Arial" charset="0"/>
              </a:rPr>
              <a:t>Teach more than </a:t>
            </a:r>
            <a:r>
              <a:rPr lang="ja-JP" altLang="en-US" dirty="0">
                <a:solidFill>
                  <a:schemeClr val="tx1"/>
                </a:solidFill>
                <a:ea typeface="ＭＳ Ｐゴシック" pitchFamily="34" charset="-128"/>
                <a:sym typeface="Arial" charset="0"/>
              </a:rPr>
              <a:t>“</a:t>
            </a:r>
            <a:r>
              <a:rPr lang="en-US" altLang="ja-JP" dirty="0">
                <a:solidFill>
                  <a:schemeClr val="tx1"/>
                </a:solidFill>
                <a:ea typeface="ＭＳ Ｐゴシック" pitchFamily="34" charset="-128"/>
                <a:sym typeface="Arial" charset="0"/>
              </a:rPr>
              <a:t>how to get the answer</a:t>
            </a:r>
            <a:r>
              <a:rPr lang="ja-JP" altLang="en-US" dirty="0">
                <a:solidFill>
                  <a:schemeClr val="tx1"/>
                </a:solidFill>
                <a:ea typeface="ＭＳ Ｐゴシック" pitchFamily="34" charset="-128"/>
                <a:sym typeface="Arial" charset="0"/>
              </a:rPr>
              <a:t>”</a:t>
            </a:r>
            <a:r>
              <a:rPr lang="en-US" altLang="ja-JP" dirty="0">
                <a:solidFill>
                  <a:schemeClr val="tx1"/>
                </a:solidFill>
                <a:ea typeface="ＭＳ Ｐゴシック" pitchFamily="34" charset="-128"/>
                <a:sym typeface="Arial" charset="0"/>
              </a:rPr>
              <a:t> and instead support students</a:t>
            </a:r>
            <a:r>
              <a:rPr lang="ja-JP" altLang="en-US" dirty="0">
                <a:solidFill>
                  <a:schemeClr val="tx1"/>
                </a:solidFill>
                <a:ea typeface="ＭＳ Ｐゴシック" pitchFamily="34" charset="-128"/>
                <a:sym typeface="Arial" charset="0"/>
              </a:rPr>
              <a:t>’</a:t>
            </a:r>
            <a:r>
              <a:rPr lang="en-US" altLang="ja-JP" dirty="0">
                <a:solidFill>
                  <a:schemeClr val="tx1"/>
                </a:solidFill>
                <a:ea typeface="ＭＳ Ｐゴシック" pitchFamily="34" charset="-128"/>
                <a:sym typeface="Arial" charset="0"/>
              </a:rPr>
              <a:t> ability to access concepts from a number of perspectives</a:t>
            </a:r>
          </a:p>
          <a:p>
            <a:pPr marL="342900" indent="-342900" eaLnBrk="1" hangingPunct="1">
              <a:spcBef>
                <a:spcPts val="1800"/>
              </a:spcBef>
              <a:spcAft>
                <a:spcPts val="1800"/>
              </a:spcAft>
              <a:buClr>
                <a:srgbClr val="000000"/>
              </a:buClr>
              <a:buSzPct val="132000"/>
              <a:buFont typeface="Arial" charset="0"/>
              <a:buChar char="•"/>
            </a:pPr>
            <a:r>
              <a:rPr lang="en-US" dirty="0">
                <a:solidFill>
                  <a:schemeClr val="tx1"/>
                </a:solidFill>
                <a:ea typeface="ＭＳ Ｐゴシック" pitchFamily="34" charset="-128"/>
                <a:sym typeface="Arial" charset="0"/>
              </a:rPr>
              <a:t>Students are able to see math as more than a set of mnemonics or discrete procedures</a:t>
            </a:r>
          </a:p>
          <a:p>
            <a:pPr marL="342900" indent="-342900" eaLnBrk="1" hangingPunct="1">
              <a:spcBef>
                <a:spcPts val="1800"/>
              </a:spcBef>
              <a:spcAft>
                <a:spcPts val="1800"/>
              </a:spcAft>
              <a:buClr>
                <a:srgbClr val="000000"/>
              </a:buClr>
              <a:buSzPct val="132000"/>
              <a:buFont typeface="Arial" charset="0"/>
              <a:buChar char="•"/>
            </a:pPr>
            <a:r>
              <a:rPr lang="en-US" dirty="0">
                <a:solidFill>
                  <a:schemeClr val="tx1"/>
                </a:solidFill>
                <a:ea typeface="ＭＳ Ｐゴシック" pitchFamily="34" charset="-128"/>
                <a:sym typeface="Arial" charset="0"/>
              </a:rPr>
              <a:t>Conceptual understanding supports the other aspects of rigor (fluency and application)</a:t>
            </a:r>
          </a:p>
        </p:txBody>
      </p:sp>
    </p:spTree>
    <p:extLst>
      <p:ext uri="{BB962C8B-B14F-4D97-AF65-F5344CB8AC3E}">
        <p14:creationId xmlns:p14="http://schemas.microsoft.com/office/powerpoint/2010/main" val="2487301023"/>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ChangeArrowheads="1"/>
          </p:cNvSpPr>
          <p:nvPr/>
        </p:nvSpPr>
        <p:spPr bwMode="auto">
          <a:xfrm>
            <a:off x="2120900" y="121101"/>
            <a:ext cx="4902200" cy="6211888"/>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Tree>
    <p:extLst>
      <p:ext uri="{BB962C8B-B14F-4D97-AF65-F5344CB8AC3E}">
        <p14:creationId xmlns:p14="http://schemas.microsoft.com/office/powerpoint/2010/main" val="324476772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ChangeArrowheads="1"/>
          </p:cNvSpPr>
          <p:nvPr/>
        </p:nvSpPr>
        <p:spPr bwMode="auto">
          <a:xfrm>
            <a:off x="1100138" y="493713"/>
            <a:ext cx="6943725" cy="5667375"/>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Tree>
    <p:extLst>
      <p:ext uri="{BB962C8B-B14F-4D97-AF65-F5344CB8AC3E}">
        <p14:creationId xmlns:p14="http://schemas.microsoft.com/office/powerpoint/2010/main" val="398344082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txBox="1">
            <a:spLocks noGrp="1"/>
          </p:cNvSpPr>
          <p:nvPr>
            <p:ph type="title"/>
          </p:nvPr>
        </p:nvSpPr>
        <p:spPr>
          <a:xfrm>
            <a:off x="527050" y="492125"/>
            <a:ext cx="7799388" cy="523875"/>
          </a:xfrm>
        </p:spPr>
        <p:txBody>
          <a:bodyPr lIns="91425" tIns="45700" rIns="91425" bIns="45700">
            <a:spAutoFit/>
          </a:bodyPr>
          <a:lstStyle/>
          <a:p>
            <a:pPr eaLnBrk="1" hangingPunct="1">
              <a:spcBef>
                <a:spcPts val="0"/>
              </a:spcBef>
              <a:buClr>
                <a:schemeClr val="dk1"/>
              </a:buClr>
              <a:buSzPct val="25000"/>
              <a:buFont typeface="Arial"/>
              <a:buNone/>
              <a:defRPr/>
            </a:pPr>
            <a:r>
              <a:rPr lang="en-US" b="1" dirty="0">
                <a:solidFill>
                  <a:schemeClr val="tx1"/>
                </a:solidFill>
                <a:sym typeface="Arial"/>
              </a:rPr>
              <a:t>Procedural</a:t>
            </a:r>
            <a:r>
              <a:rPr lang="en-US" b="1" dirty="0">
                <a:sym typeface="Arial"/>
              </a:rPr>
              <a:t> Skill and </a:t>
            </a:r>
            <a:r>
              <a:rPr lang="x-none" b="1" dirty="0">
                <a:sym typeface="Arial"/>
              </a:rPr>
              <a:t>Fluency</a:t>
            </a:r>
          </a:p>
        </p:txBody>
      </p:sp>
      <p:sp>
        <p:nvSpPr>
          <p:cNvPr id="309" name="Shape 309"/>
          <p:cNvSpPr txBox="1">
            <a:spLocks noGrp="1"/>
          </p:cNvSpPr>
          <p:nvPr>
            <p:ph idx="1"/>
          </p:nvPr>
        </p:nvSpPr>
        <p:spPr>
          <a:xfrm>
            <a:off x="457200" y="1295400"/>
            <a:ext cx="8229600" cy="3739445"/>
          </a:xfrm>
        </p:spPr>
        <p:txBody>
          <a:bodyPr lIns="91425" tIns="45700" rIns="91425" bIns="45700">
            <a:spAutoFit/>
          </a:bodyPr>
          <a:lstStyle/>
          <a:p>
            <a:pPr marL="342900" indent="-342900" eaLnBrk="1" hangingPunct="1">
              <a:spcBef>
                <a:spcPts val="1800"/>
              </a:spcBef>
              <a:buClr>
                <a:srgbClr val="000000"/>
              </a:buClr>
              <a:buSzPct val="132000"/>
              <a:buFont typeface="Arial" charset="0"/>
              <a:buChar char="•"/>
              <a:defRPr/>
            </a:pPr>
            <a:r>
              <a:rPr lang="x-none" dirty="0">
                <a:solidFill>
                  <a:schemeClr val="tx1"/>
                </a:solidFill>
                <a:sym typeface="Arial"/>
              </a:rPr>
              <a:t>The </a:t>
            </a:r>
            <a:r>
              <a:rPr lang="en-US" dirty="0">
                <a:solidFill>
                  <a:schemeClr val="tx1"/>
                </a:solidFill>
                <a:sym typeface="Arial"/>
              </a:rPr>
              <a:t>s</a:t>
            </a:r>
            <a:r>
              <a:rPr lang="x-none" dirty="0">
                <a:solidFill>
                  <a:schemeClr val="tx1"/>
                </a:solidFill>
                <a:sym typeface="Arial"/>
              </a:rPr>
              <a:t>tandards require speed and accuracy in calculation.</a:t>
            </a:r>
          </a:p>
          <a:p>
            <a:pPr marL="342900" indent="-342900" eaLnBrk="1" hangingPunct="1">
              <a:spcBef>
                <a:spcPts val="1800"/>
              </a:spcBef>
              <a:buClr>
                <a:srgbClr val="000000"/>
              </a:buClr>
              <a:buSzPct val="132000"/>
              <a:buFont typeface="Arial" charset="0"/>
              <a:buChar char="•"/>
              <a:defRPr/>
            </a:pPr>
            <a:r>
              <a:rPr lang="en-US" dirty="0">
                <a:solidFill>
                  <a:schemeClr val="tx1"/>
                </a:solidFill>
                <a:sym typeface="Arial"/>
              </a:rPr>
              <a:t>C</a:t>
            </a:r>
            <a:r>
              <a:rPr lang="x-none" dirty="0">
                <a:solidFill>
                  <a:schemeClr val="tx1"/>
                </a:solidFill>
                <a:sym typeface="Arial"/>
              </a:rPr>
              <a:t>lass time and/or homework time </a:t>
            </a:r>
            <a:r>
              <a:rPr lang="en-US" dirty="0">
                <a:solidFill>
                  <a:schemeClr val="tx1"/>
                </a:solidFill>
                <a:sym typeface="Arial"/>
              </a:rPr>
              <a:t>must be structured so that</a:t>
            </a:r>
            <a:r>
              <a:rPr lang="x-none" dirty="0">
                <a:solidFill>
                  <a:schemeClr val="tx1"/>
                </a:solidFill>
                <a:sym typeface="Arial"/>
              </a:rPr>
              <a:t> students </a:t>
            </a:r>
            <a:r>
              <a:rPr lang="en-US" dirty="0">
                <a:solidFill>
                  <a:schemeClr val="tx1"/>
                </a:solidFill>
                <a:sym typeface="Arial"/>
              </a:rPr>
              <a:t>can</a:t>
            </a:r>
            <a:r>
              <a:rPr lang="x-none" dirty="0">
                <a:solidFill>
                  <a:schemeClr val="tx1"/>
                </a:solidFill>
                <a:sym typeface="Arial"/>
              </a:rPr>
              <a:t> practice core functions such as single-digit multiplication </a:t>
            </a:r>
            <a:endParaRPr lang="en-US" dirty="0">
              <a:solidFill>
                <a:schemeClr val="tx1"/>
              </a:solidFill>
              <a:sym typeface="Arial"/>
            </a:endParaRPr>
          </a:p>
          <a:p>
            <a:pPr marL="342900" indent="-342900" eaLnBrk="1" hangingPunct="1">
              <a:spcBef>
                <a:spcPts val="1800"/>
              </a:spcBef>
              <a:buClr>
                <a:srgbClr val="000000"/>
              </a:buClr>
              <a:buSzPct val="132000"/>
              <a:buFont typeface="Arial" charset="0"/>
              <a:buChar char="•"/>
              <a:defRPr/>
            </a:pPr>
            <a:r>
              <a:rPr lang="en-US" dirty="0">
                <a:solidFill>
                  <a:schemeClr val="tx1"/>
                </a:solidFill>
                <a:sym typeface="Arial"/>
              </a:rPr>
              <a:t>Fluency allow students to better </a:t>
            </a:r>
            <a:r>
              <a:rPr lang="x-none" dirty="0">
                <a:solidFill>
                  <a:schemeClr val="tx1"/>
                </a:solidFill>
                <a:sym typeface="Arial"/>
              </a:rPr>
              <a:t>understand and </a:t>
            </a:r>
            <a:r>
              <a:rPr lang="en-US" dirty="0">
                <a:solidFill>
                  <a:schemeClr val="tx1"/>
                </a:solidFill>
                <a:sym typeface="Arial"/>
              </a:rPr>
              <a:t>work with</a:t>
            </a:r>
            <a:r>
              <a:rPr lang="x-none" dirty="0">
                <a:solidFill>
                  <a:schemeClr val="tx1"/>
                </a:solidFill>
                <a:sym typeface="Arial"/>
              </a:rPr>
              <a:t> more complex concepts</a:t>
            </a:r>
          </a:p>
          <a:p>
            <a:pPr eaLnBrk="1" hangingPunct="1">
              <a:spcBef>
                <a:spcPts val="1800"/>
              </a:spcBef>
              <a:defRPr/>
            </a:pPr>
            <a:endParaRPr lang="x-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283954645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62"/>
          <p:cNvSpPr>
            <a:spLocks noGrp="1"/>
          </p:cNvSpPr>
          <p:nvPr>
            <p:ph type="title"/>
          </p:nvPr>
        </p:nvSpPr>
        <p:spPr>
          <a:xfrm>
            <a:off x="457200" y="493713"/>
            <a:ext cx="8229600" cy="523875"/>
          </a:xfrm>
        </p:spPr>
        <p:txBody>
          <a:bodyPr tIns="45700" bIns="45700">
            <a:spAutoFit/>
          </a:bodyPr>
          <a:lstStyle/>
          <a:p>
            <a:pPr eaLnBrk="1" hangingPunct="1">
              <a:buClr>
                <a:srgbClr val="000000"/>
              </a:buClr>
              <a:buSzPct val="25000"/>
              <a:defRPr/>
            </a:pPr>
            <a:r>
              <a:rPr lang="en-US" b="1" dirty="0">
                <a:solidFill>
                  <a:schemeClr val="tx1"/>
                </a:solidFill>
                <a:ea typeface="+mj-ea"/>
                <a:cs typeface="+mj-cs"/>
                <a:sym typeface="Arial" charset="0"/>
              </a:rPr>
              <a:t>Required Fluencies in K-6</a:t>
            </a:r>
          </a:p>
        </p:txBody>
      </p:sp>
      <p:graphicFrame>
        <p:nvGraphicFramePr>
          <p:cNvPr id="7" name="Shape 263"/>
          <p:cNvGraphicFramePr/>
          <p:nvPr>
            <p:extLst>
              <p:ext uri="{D42A27DB-BD31-4B8C-83A1-F6EECF244321}">
                <p14:modId xmlns:p14="http://schemas.microsoft.com/office/powerpoint/2010/main" val="503382303"/>
              </p:ext>
            </p:extLst>
          </p:nvPr>
        </p:nvGraphicFramePr>
        <p:xfrm>
          <a:off x="484188" y="1277938"/>
          <a:ext cx="8175625" cy="4970460"/>
        </p:xfrm>
        <a:graphic>
          <a:graphicData uri="http://schemas.openxmlformats.org/drawingml/2006/table">
            <a:tbl>
              <a:tblPr firstRow="1" bandRow="1">
                <a:noFill/>
              </a:tblPr>
              <a:tblGrid>
                <a:gridCol w="1038134">
                  <a:extLst>
                    <a:ext uri="{9D8B030D-6E8A-4147-A177-3AD203B41FA5}">
                      <a16:colId xmlns:a16="http://schemas.microsoft.com/office/drawing/2014/main" val="20000"/>
                    </a:ext>
                  </a:extLst>
                </a:gridCol>
                <a:gridCol w="1377279">
                  <a:extLst>
                    <a:ext uri="{9D8B030D-6E8A-4147-A177-3AD203B41FA5}">
                      <a16:colId xmlns:a16="http://schemas.microsoft.com/office/drawing/2014/main" val="20001"/>
                    </a:ext>
                  </a:extLst>
                </a:gridCol>
                <a:gridCol w="5760212">
                  <a:extLst>
                    <a:ext uri="{9D8B030D-6E8A-4147-A177-3AD203B41FA5}">
                      <a16:colId xmlns:a16="http://schemas.microsoft.com/office/drawing/2014/main" val="20002"/>
                    </a:ext>
                  </a:extLst>
                </a:gridCol>
              </a:tblGrid>
              <a:tr h="451009">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000" b="1" i="0" u="none" strike="noStrike" kern="1200" cap="none" baseline="0">
                          <a:solidFill>
                            <a:schemeClr val="lt1"/>
                          </a:solidFill>
                          <a:latin typeface="Calibri" pitchFamily="34" charset="0"/>
                          <a:ea typeface="+mn-ea"/>
                          <a:cs typeface="Calibri" pitchFamily="34" charset="0"/>
                        </a:rPr>
                        <a:t>Grade</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000" b="1" i="0" u="none" strike="noStrike" kern="1200" cap="none" baseline="0">
                          <a:solidFill>
                            <a:schemeClr val="lt1"/>
                          </a:solidFill>
                          <a:latin typeface="Calibri" pitchFamily="34" charset="0"/>
                          <a:ea typeface="+mn-ea"/>
                          <a:cs typeface="Calibri" pitchFamily="34" charset="0"/>
                        </a:rPr>
                        <a:t>Standard</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000" b="1" i="0" u="none" strike="noStrike" kern="1200" cap="none" baseline="0">
                          <a:solidFill>
                            <a:schemeClr val="lt1"/>
                          </a:solidFill>
                          <a:latin typeface="Calibri" pitchFamily="34" charset="0"/>
                          <a:ea typeface="+mn-ea"/>
                          <a:cs typeface="Calibri" pitchFamily="34" charset="0"/>
                        </a:rPr>
                        <a:t>Required Fluency</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K</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K.OA.5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Add/subtract within 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1</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1.OA.6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Add/subtract within 10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2.OA.2</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2.NBT.5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Add/subtract within 20 (know single-digit sums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Add/subtract within 100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3.OA.7</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3.NBT.2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Multiply/divide within 100 (know single-digit products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Add/subtract within 1000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4"/>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4.NBT.4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Add/subtract within 1,000,000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5"/>
                  </a:ext>
                </a:extLst>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5.NBT.5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Multi-digit multiplication</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6"/>
                  </a:ext>
                </a:extLst>
              </a:tr>
              <a:tr h="720855">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6.NS.2,3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Multi-digit division</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kern="1200">
                          <a:solidFill>
                            <a:srgbClr val="3F3F39"/>
                          </a:solidFill>
                          <a:latin typeface="Lucida Sans"/>
                          <a:ea typeface="+mn-ea"/>
                          <a:cs typeface="Lucida Sans"/>
                        </a:rPr>
                        <a:t>Multi-digit decimal operations</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82940380"/>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txBox="1">
            <a:spLocks noGrp="1"/>
          </p:cNvSpPr>
          <p:nvPr>
            <p:ph type="title"/>
          </p:nvPr>
        </p:nvSpPr>
        <p:spPr>
          <a:xfrm>
            <a:off x="457200" y="500063"/>
            <a:ext cx="7799388" cy="523875"/>
          </a:xfrm>
        </p:spPr>
        <p:txBody>
          <a:bodyPr lIns="91425" tIns="45700" rIns="91425" bIns="45700">
            <a:spAutoFit/>
          </a:bodyPr>
          <a:lstStyle/>
          <a:p>
            <a:pPr eaLnBrk="1" hangingPunct="1">
              <a:buClr>
                <a:srgbClr val="000000"/>
              </a:buClr>
              <a:buSzPct val="25000"/>
              <a:defRPr/>
            </a:pPr>
            <a:r>
              <a:rPr lang="x-none" b="1">
                <a:solidFill>
                  <a:schemeClr val="tx1"/>
                </a:solidFill>
                <a:ea typeface="+mj-ea"/>
                <a:cs typeface="+mj-cs"/>
                <a:sym typeface="Arial"/>
              </a:rPr>
              <a:t>Application</a:t>
            </a:r>
          </a:p>
        </p:txBody>
      </p:sp>
      <p:sp>
        <p:nvSpPr>
          <p:cNvPr id="63491" name="Shape 330"/>
          <p:cNvSpPr>
            <a:spLocks noGrp="1"/>
          </p:cNvSpPr>
          <p:nvPr>
            <p:ph idx="1"/>
          </p:nvPr>
        </p:nvSpPr>
        <p:spPr>
          <a:xfrm>
            <a:off x="457200" y="1447800"/>
            <a:ext cx="8137525" cy="4616608"/>
          </a:xfrm>
        </p:spPr>
        <p:txBody>
          <a:bodyPr lIns="91425" tIns="45700" rIns="91425" bIns="45700">
            <a:spAutoFit/>
          </a:bodyPr>
          <a:lstStyle/>
          <a:p>
            <a:pPr marL="342900" indent="-342900" eaLnBrk="1" hangingPunct="1">
              <a:spcBef>
                <a:spcPts val="1800"/>
              </a:spcBef>
              <a:buClr>
                <a:srgbClr val="000000"/>
              </a:buClr>
              <a:buSzPct val="132000"/>
              <a:buFont typeface="Arial" charset="0"/>
              <a:buChar char="•"/>
            </a:pPr>
            <a:r>
              <a:rPr lang="en-US" dirty="0">
                <a:solidFill>
                  <a:schemeClr val="tx1"/>
                </a:solidFill>
                <a:sym typeface="Arial" charset="0"/>
              </a:rPr>
              <a:t>Students can use appropriate concepts and procedures for application even when not prompted to do so.</a:t>
            </a:r>
          </a:p>
          <a:p>
            <a:pPr marL="342900" indent="-342900" eaLnBrk="1" hangingPunct="1">
              <a:spcBef>
                <a:spcPts val="1800"/>
              </a:spcBef>
              <a:buClr>
                <a:srgbClr val="000000"/>
              </a:buClr>
              <a:buSzPct val="132000"/>
              <a:buFont typeface="Arial" charset="0"/>
              <a:buChar char="•"/>
            </a:pPr>
            <a:r>
              <a:rPr lang="en-US" dirty="0">
                <a:solidFill>
                  <a:schemeClr val="tx1"/>
                </a:solidFill>
              </a:rPr>
              <a:t>Teachers p</a:t>
            </a:r>
            <a:r>
              <a:rPr lang="en-US" dirty="0">
                <a:solidFill>
                  <a:schemeClr val="tx1"/>
                </a:solidFill>
                <a:sym typeface="Arial" charset="0"/>
              </a:rPr>
              <a:t>rovide opportunities at all grade levels for students to apply math concepts in </a:t>
            </a:r>
            <a:r>
              <a:rPr lang="ja-JP" altLang="en-US" dirty="0">
                <a:solidFill>
                  <a:schemeClr val="tx1"/>
                </a:solidFill>
                <a:sym typeface="Arial" charset="0"/>
              </a:rPr>
              <a:t>“</a:t>
            </a:r>
            <a:r>
              <a:rPr lang="en-US" altLang="ja-JP" dirty="0">
                <a:solidFill>
                  <a:schemeClr val="tx1"/>
                </a:solidFill>
                <a:sym typeface="Arial" charset="0"/>
              </a:rPr>
              <a:t>real world</a:t>
            </a:r>
            <a:r>
              <a:rPr lang="ja-JP" altLang="en-US" dirty="0">
                <a:solidFill>
                  <a:schemeClr val="tx1"/>
                </a:solidFill>
                <a:sym typeface="Arial" charset="0"/>
              </a:rPr>
              <a:t>”</a:t>
            </a:r>
            <a:r>
              <a:rPr lang="en-US" altLang="ja-JP" dirty="0">
                <a:solidFill>
                  <a:schemeClr val="tx1"/>
                </a:solidFill>
                <a:sym typeface="Arial" charset="0"/>
              </a:rPr>
              <a:t> situations, recognizing this means different things in K-5, 6-8, and HS.</a:t>
            </a:r>
          </a:p>
          <a:p>
            <a:pPr marL="342900" indent="-342900" eaLnBrk="1" hangingPunct="1">
              <a:spcBef>
                <a:spcPts val="1800"/>
              </a:spcBef>
              <a:buClr>
                <a:srgbClr val="000000"/>
              </a:buClr>
              <a:buSzPct val="132000"/>
              <a:buFont typeface="Arial" charset="0"/>
              <a:buChar char="•"/>
            </a:pPr>
            <a:r>
              <a:rPr lang="en-US" dirty="0">
                <a:solidFill>
                  <a:schemeClr val="tx1"/>
                </a:solidFill>
                <a:sym typeface="Arial" charset="0"/>
              </a:rPr>
              <a:t>Teachers in content areas outside of math, particularly science, ensure that students are using grade-level-appropriate math to make meaning of and access science content.</a:t>
            </a:r>
          </a:p>
        </p:txBody>
      </p:sp>
    </p:spTree>
    <p:extLst>
      <p:ext uri="{BB962C8B-B14F-4D97-AF65-F5344CB8AC3E}">
        <p14:creationId xmlns:p14="http://schemas.microsoft.com/office/powerpoint/2010/main" val="148280801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rPr>
              <a:t>Instructional Practice Guide</a:t>
            </a:r>
          </a:p>
        </p:txBody>
      </p:sp>
      <p:pic>
        <p:nvPicPr>
          <p:cNvPr id="4" name="Picture 3">
            <a:extLst>
              <a:ext uri="{FF2B5EF4-FFF2-40B4-BE49-F238E27FC236}">
                <a16:creationId xmlns:a16="http://schemas.microsoft.com/office/drawing/2014/main" id="{C216ED28-7863-2C44-90CE-6197A9DD0A19}"/>
              </a:ext>
            </a:extLst>
          </p:cNvPr>
          <p:cNvPicPr>
            <a:picLocks noChangeAspect="1"/>
          </p:cNvPicPr>
          <p:nvPr/>
        </p:nvPicPr>
        <p:blipFill>
          <a:blip r:embed="rId3"/>
          <a:stretch>
            <a:fillRect/>
          </a:stretch>
        </p:blipFill>
        <p:spPr>
          <a:xfrm>
            <a:off x="1026367" y="1200680"/>
            <a:ext cx="6419461" cy="4960493"/>
          </a:xfrm>
          <a:prstGeom prst="rect">
            <a:avLst/>
          </a:prstGeom>
        </p:spPr>
      </p:pic>
    </p:spTree>
    <p:extLst>
      <p:ext uri="{BB962C8B-B14F-4D97-AF65-F5344CB8AC3E}">
        <p14:creationId xmlns:p14="http://schemas.microsoft.com/office/powerpoint/2010/main" val="2410389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427270" y="141983"/>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chemeClr val="tx1"/>
                </a:solidFill>
                <a:latin typeface="Lucida Sans"/>
                <a:ea typeface="Lucida Sans"/>
                <a:cs typeface="Lucida Sans"/>
                <a:sym typeface="Lucida Sans"/>
              </a:rPr>
              <a:t>Instructional Practice Guide - Design</a:t>
            </a:r>
          </a:p>
        </p:txBody>
      </p:sp>
      <p:sp>
        <p:nvSpPr>
          <p:cNvPr id="736" name="Shape 736"/>
          <p:cNvSpPr txBox="1">
            <a:spLocks noGrp="1"/>
          </p:cNvSpPr>
          <p:nvPr>
            <p:ph type="body" idx="1"/>
          </p:nvPr>
        </p:nvSpPr>
        <p:spPr>
          <a:xfrm>
            <a:off x="0" y="1388875"/>
            <a:ext cx="3823200" cy="4871100"/>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rgbClr val="3F3F39"/>
              </a:buClr>
              <a:buSzPct val="25000"/>
              <a:buFont typeface="Arial"/>
              <a:buNone/>
            </a:pPr>
            <a:endParaRPr sz="2000" b="0" i="0" u="none" strike="noStrike" cap="none" dirty="0">
              <a:solidFill>
                <a:schemeClr val="tx1"/>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ct val="100000"/>
              <a:buFont typeface="Arial"/>
              <a:buChar char="•"/>
            </a:pPr>
            <a:r>
              <a:rPr lang="en-US" sz="2000" b="1" i="0" u="none" strike="noStrike" cap="none" dirty="0">
                <a:solidFill>
                  <a:schemeClr val="tx1"/>
                </a:solidFill>
                <a:latin typeface="Lucida Sans"/>
                <a:ea typeface="Lucida Sans"/>
                <a:cs typeface="Lucida Sans"/>
                <a:sym typeface="Lucida Sans"/>
              </a:rPr>
              <a:t>Core Actions</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chemeClr val="tx1"/>
                </a:solidFill>
                <a:latin typeface="Lucida Sans"/>
                <a:ea typeface="Lucida Sans"/>
                <a:cs typeface="Lucida Sans"/>
                <a:sym typeface="Lucida Sans"/>
              </a:rPr>
              <a:t>Key Practices </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chemeClr val="tx1"/>
                </a:solidFill>
                <a:latin typeface="Lucida Sans"/>
                <a:ea typeface="Lucida Sans"/>
                <a:cs typeface="Lucida Sans"/>
                <a:sym typeface="Lucida Sans"/>
              </a:rPr>
              <a:t>(numbered sections)</a:t>
            </a:r>
          </a:p>
          <a:p>
            <a:pPr marL="457200" marR="0" lvl="1" indent="0" algn="l" rtl="0">
              <a:lnSpc>
                <a:spcPct val="100000"/>
              </a:lnSpc>
              <a:spcBef>
                <a:spcPts val="400"/>
              </a:spcBef>
              <a:spcAft>
                <a:spcPts val="0"/>
              </a:spcAft>
              <a:buClr>
                <a:srgbClr val="3F3F39"/>
              </a:buClr>
              <a:buSzPct val="25000"/>
              <a:buFont typeface="Arial"/>
              <a:buNone/>
            </a:pPr>
            <a:endParaRPr sz="2000" b="0" i="0" u="none" strike="noStrike" cap="none" dirty="0">
              <a:solidFill>
                <a:schemeClr val="tx1"/>
              </a:solidFill>
              <a:latin typeface="Lucida Sans"/>
              <a:ea typeface="Lucida Sans"/>
              <a:cs typeface="Lucida Sans"/>
              <a:sym typeface="Lucida Sans"/>
            </a:endParaRPr>
          </a:p>
          <a:p>
            <a:pPr marL="457200" marR="0" lvl="1" indent="0" algn="l" rtl="0">
              <a:lnSpc>
                <a:spcPct val="100000"/>
              </a:lnSpc>
              <a:spcBef>
                <a:spcPts val="400"/>
              </a:spcBef>
              <a:spcAft>
                <a:spcPts val="0"/>
              </a:spcAft>
              <a:buClr>
                <a:srgbClr val="3F3F39"/>
              </a:buClr>
              <a:buSzPct val="25000"/>
              <a:buFont typeface="Arial"/>
              <a:buNone/>
            </a:pPr>
            <a:endParaRPr sz="2000" b="0" i="0" u="none" strike="noStrike" cap="none" dirty="0">
              <a:solidFill>
                <a:schemeClr val="tx1"/>
              </a:solidFill>
              <a:latin typeface="Lucida Sans"/>
              <a:ea typeface="Lucida Sans"/>
              <a:cs typeface="Lucida Sans"/>
              <a:sym typeface="Lucida Sans"/>
            </a:endParaRPr>
          </a:p>
          <a:p>
            <a:pPr marL="342900" marR="0" lvl="0" indent="-342900" algn="l" rtl="0">
              <a:lnSpc>
                <a:spcPct val="100000"/>
              </a:lnSpc>
              <a:spcBef>
                <a:spcPts val="400"/>
              </a:spcBef>
              <a:spcAft>
                <a:spcPts val="0"/>
              </a:spcAft>
              <a:buClr>
                <a:srgbClr val="3F3F39"/>
              </a:buClr>
              <a:buSzPct val="100000"/>
              <a:buFont typeface="Arial"/>
              <a:buChar char="•"/>
            </a:pPr>
            <a:r>
              <a:rPr lang="en-US" sz="2000" b="1" i="0" u="none" strike="noStrike" cap="none" dirty="0">
                <a:solidFill>
                  <a:schemeClr val="tx1"/>
                </a:solidFill>
                <a:latin typeface="Lucida Sans"/>
                <a:ea typeface="Lucida Sans"/>
                <a:cs typeface="Lucida Sans"/>
                <a:sym typeface="Lucida Sans"/>
              </a:rPr>
              <a:t>Indicators</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chemeClr val="tx1"/>
                </a:solidFill>
                <a:latin typeface="Lucida Sans"/>
                <a:ea typeface="Lucida Sans"/>
                <a:cs typeface="Lucida Sans"/>
                <a:sym typeface="Lucida Sans"/>
              </a:rPr>
              <a:t>Observable </a:t>
            </a:r>
          </a:p>
          <a:p>
            <a:pPr marL="457200" marR="0" lvl="1" indent="0" algn="l" rtl="0">
              <a:lnSpc>
                <a:spcPct val="100000"/>
              </a:lnSpc>
              <a:spcBef>
                <a:spcPts val="400"/>
              </a:spcBef>
              <a:spcAft>
                <a:spcPts val="0"/>
              </a:spcAft>
              <a:buClr>
                <a:srgbClr val="3F3F39"/>
              </a:buClr>
              <a:buSzPct val="25000"/>
              <a:buFont typeface="Arial"/>
              <a:buNone/>
            </a:pPr>
            <a:r>
              <a:rPr lang="en-US" sz="2000" b="0" i="0" u="none" strike="noStrike" cap="none" dirty="0">
                <a:solidFill>
                  <a:schemeClr val="tx1"/>
                </a:solidFill>
                <a:latin typeface="Lucida Sans"/>
                <a:ea typeface="Lucida Sans"/>
                <a:cs typeface="Lucida Sans"/>
                <a:sym typeface="Lucida Sans"/>
              </a:rPr>
              <a:t>(lettered details under each Core Action)</a:t>
            </a:r>
          </a:p>
        </p:txBody>
      </p:sp>
      <p:cxnSp>
        <p:nvCxnSpPr>
          <p:cNvPr id="738" name="Shape 738"/>
          <p:cNvCxnSpPr/>
          <p:nvPr/>
        </p:nvCxnSpPr>
        <p:spPr>
          <a:xfrm rot="10800000" flipH="1">
            <a:off x="1914571" y="2491359"/>
            <a:ext cx="1822637" cy="1225692"/>
          </a:xfrm>
          <a:prstGeom prst="straightConnector1">
            <a:avLst/>
          </a:prstGeom>
          <a:noFill/>
          <a:ln w="25400" cap="flat" cmpd="sng">
            <a:solidFill>
              <a:srgbClr val="C00000"/>
            </a:solidFill>
            <a:prstDash val="solid"/>
            <a:round/>
            <a:headEnd type="none" w="med" len="med"/>
            <a:tailEnd type="stealth" w="lg" len="lg"/>
          </a:ln>
        </p:spPr>
      </p:cxnSp>
      <p:cxnSp>
        <p:nvCxnSpPr>
          <p:cNvPr id="739" name="Shape 739"/>
          <p:cNvCxnSpPr/>
          <p:nvPr/>
        </p:nvCxnSpPr>
        <p:spPr>
          <a:xfrm rot="10800000" flipH="1">
            <a:off x="1971578" y="3347633"/>
            <a:ext cx="1603972" cy="473308"/>
          </a:xfrm>
          <a:prstGeom prst="straightConnector1">
            <a:avLst/>
          </a:prstGeom>
          <a:noFill/>
          <a:ln w="25400" cap="flat" cmpd="sng">
            <a:solidFill>
              <a:srgbClr val="C00000"/>
            </a:solidFill>
            <a:prstDash val="solid"/>
            <a:round/>
            <a:headEnd type="none" w="med" len="med"/>
            <a:tailEnd type="stealth" w="lg" len="lg"/>
          </a:ln>
        </p:spPr>
      </p:cxnSp>
      <p:sp>
        <p:nvSpPr>
          <p:cNvPr id="740" name="Shape 740"/>
          <p:cNvSpPr txBox="1"/>
          <p:nvPr/>
        </p:nvSpPr>
        <p:spPr>
          <a:xfrm>
            <a:off x="3532627" y="3719167"/>
            <a:ext cx="402900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1800" b="0" i="0" u="none" strike="noStrike" cap="none" dirty="0">
                <a:solidFill>
                  <a:srgbClr val="C00000"/>
                </a:solidFill>
                <a:latin typeface="Calibri"/>
                <a:ea typeface="Calibri"/>
                <a:cs typeface="Calibri"/>
                <a:sym typeface="Calibri"/>
              </a:rPr>
              <a:t>Space for evidence</a:t>
            </a:r>
          </a:p>
        </p:txBody>
      </p:sp>
      <p:cxnSp>
        <p:nvCxnSpPr>
          <p:cNvPr id="741" name="Shape 741"/>
          <p:cNvCxnSpPr/>
          <p:nvPr/>
        </p:nvCxnSpPr>
        <p:spPr>
          <a:xfrm rot="10800000" flipH="1">
            <a:off x="2324151" y="1749470"/>
            <a:ext cx="1251399" cy="177439"/>
          </a:xfrm>
          <a:prstGeom prst="straightConnector1">
            <a:avLst/>
          </a:prstGeom>
          <a:noFill/>
          <a:ln w="25400" cap="flat" cmpd="sng">
            <a:solidFill>
              <a:srgbClr val="C00000"/>
            </a:solidFill>
            <a:prstDash val="solid"/>
            <a:round/>
            <a:headEnd type="none" w="med" len="med"/>
            <a:tailEnd type="stealth" w="lg" len="lg"/>
          </a:ln>
        </p:spPr>
      </p:cxnSp>
      <p:cxnSp>
        <p:nvCxnSpPr>
          <p:cNvPr id="742" name="Shape 742"/>
          <p:cNvCxnSpPr/>
          <p:nvPr/>
        </p:nvCxnSpPr>
        <p:spPr>
          <a:xfrm>
            <a:off x="1989324" y="3903817"/>
            <a:ext cx="1586226" cy="349016"/>
          </a:xfrm>
          <a:prstGeom prst="straightConnector1">
            <a:avLst/>
          </a:prstGeom>
          <a:noFill/>
          <a:ln w="25400" cap="flat" cmpd="sng">
            <a:solidFill>
              <a:srgbClr val="C00000"/>
            </a:solidFill>
            <a:prstDash val="solid"/>
            <a:round/>
            <a:headEnd type="none" w="med" len="med"/>
            <a:tailEnd type="stealth" w="lg" len="lg"/>
          </a:ln>
        </p:spPr>
      </p:cxnSp>
      <p:pic>
        <p:nvPicPr>
          <p:cNvPr id="2" name="Picture 1">
            <a:extLst>
              <a:ext uri="{FF2B5EF4-FFF2-40B4-BE49-F238E27FC236}">
                <a16:creationId xmlns:a16="http://schemas.microsoft.com/office/drawing/2014/main" id="{2E4732EF-FF85-4AA3-84F8-257C1B839377}"/>
              </a:ext>
            </a:extLst>
          </p:cNvPr>
          <p:cNvPicPr>
            <a:picLocks noChangeAspect="1"/>
          </p:cNvPicPr>
          <p:nvPr/>
        </p:nvPicPr>
        <p:blipFill rotWithShape="1">
          <a:blip r:embed="rId3"/>
          <a:srcRect r="1814" b="8436"/>
          <a:stretch/>
        </p:blipFill>
        <p:spPr>
          <a:xfrm>
            <a:off x="3721626" y="1678999"/>
            <a:ext cx="5422374" cy="2957433"/>
          </a:xfrm>
          <a:prstGeom prst="rect">
            <a:avLst/>
          </a:prstGeom>
        </p:spPr>
      </p:pic>
    </p:spTree>
    <p:extLst>
      <p:ext uri="{BB962C8B-B14F-4D97-AF65-F5344CB8AC3E}">
        <p14:creationId xmlns:p14="http://schemas.microsoft.com/office/powerpoint/2010/main" val="301728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23593E"/>
              </a:buClr>
              <a:buSzPts val="2800"/>
              <a:buFont typeface="Lucida Sans"/>
              <a:buNone/>
            </a:pPr>
            <a:r>
              <a:rPr lang="en-US" sz="2800" b="0" i="0" u="none" strike="noStrike" cap="none" dirty="0">
                <a:solidFill>
                  <a:schemeClr val="tx1"/>
                </a:solidFill>
                <a:ea typeface="Lucida Sans"/>
                <a:sym typeface="Lucida Sans"/>
              </a:rPr>
              <a:t>Agenda</a:t>
            </a:r>
            <a:endParaRPr dirty="0">
              <a:solidFill>
                <a:schemeClr val="tx1"/>
              </a:solidFill>
            </a:endParaRPr>
          </a:p>
        </p:txBody>
      </p:sp>
      <p:sp>
        <p:nvSpPr>
          <p:cNvPr id="410" name="Google Shape;410;p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None/>
            </a:pPr>
            <a:endParaRPr dirty="0">
              <a:solidFill>
                <a:schemeClr val="tx1"/>
              </a:solidFill>
            </a:endParaRPr>
          </a:p>
          <a:p>
            <a:pPr marL="457200" marR="0" lvl="0" indent="-381000" algn="l" rtl="0">
              <a:lnSpc>
                <a:spcPct val="150000"/>
              </a:lnSpc>
              <a:spcBef>
                <a:spcPts val="0"/>
              </a:spcBef>
              <a:spcAft>
                <a:spcPts val="0"/>
              </a:spcAft>
              <a:buSzPts val="2400"/>
              <a:buChar char="●"/>
            </a:pPr>
            <a:r>
              <a:rPr lang="en-US" dirty="0">
                <a:solidFill>
                  <a:schemeClr val="tx1"/>
                </a:solidFill>
              </a:rPr>
              <a:t>The Shifts We Make and the Actions We Take</a:t>
            </a:r>
          </a:p>
          <a:p>
            <a:pPr marL="457200" marR="0" lvl="0" indent="-381000" algn="l" rtl="0">
              <a:lnSpc>
                <a:spcPct val="150000"/>
              </a:lnSpc>
              <a:spcBef>
                <a:spcPts val="0"/>
              </a:spcBef>
              <a:spcAft>
                <a:spcPts val="0"/>
              </a:spcAft>
              <a:buSzPts val="2400"/>
              <a:buChar char="●"/>
            </a:pPr>
            <a:r>
              <a:rPr lang="en-US" dirty="0">
                <a:solidFill>
                  <a:schemeClr val="tx1"/>
                </a:solidFill>
              </a:rPr>
              <a:t>Core Action 1－ Focus, Coherence, and Rigor</a:t>
            </a:r>
          </a:p>
          <a:p>
            <a:pPr marL="457200" marR="0" lvl="0" indent="-381000" algn="l" rtl="0">
              <a:lnSpc>
                <a:spcPct val="150000"/>
              </a:lnSpc>
              <a:spcBef>
                <a:spcPts val="0"/>
              </a:spcBef>
              <a:spcAft>
                <a:spcPts val="0"/>
              </a:spcAft>
              <a:buSzPts val="2400"/>
              <a:buChar char="●"/>
            </a:pPr>
            <a:r>
              <a:rPr lang="en-US" dirty="0">
                <a:solidFill>
                  <a:schemeClr val="tx1"/>
                </a:solidFill>
              </a:rPr>
              <a:t>Core Action 2－ Instructional Practices</a:t>
            </a:r>
          </a:p>
          <a:p>
            <a:pPr marL="457200" marR="0" lvl="0" indent="-381000" algn="l" rtl="0">
              <a:lnSpc>
                <a:spcPct val="150000"/>
              </a:lnSpc>
              <a:spcBef>
                <a:spcPts val="0"/>
              </a:spcBef>
              <a:spcAft>
                <a:spcPts val="0"/>
              </a:spcAft>
              <a:buSzPts val="2400"/>
              <a:buChar char="●"/>
            </a:pPr>
            <a:r>
              <a:rPr lang="en-US" dirty="0">
                <a:solidFill>
                  <a:schemeClr val="tx1"/>
                </a:solidFill>
              </a:rPr>
              <a:t>Core Action 3－ Student Mathematical Practices</a:t>
            </a:r>
          </a:p>
          <a:p>
            <a:pPr marL="457200" marR="0" lvl="0" indent="-381000" algn="l" rtl="0">
              <a:lnSpc>
                <a:spcPct val="150000"/>
              </a:lnSpc>
              <a:spcBef>
                <a:spcPts val="0"/>
              </a:spcBef>
              <a:spcAft>
                <a:spcPts val="0"/>
              </a:spcAft>
              <a:buSzPts val="2400"/>
              <a:buChar char="●"/>
            </a:pPr>
            <a:r>
              <a:rPr lang="en-US" dirty="0">
                <a:solidFill>
                  <a:schemeClr val="tx1"/>
                </a:solidFill>
              </a:rPr>
              <a:t>Putting It All together</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004754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chemeClr val="tx1"/>
                </a:solidFill>
              </a:rPr>
              <a:t>Summary of </a:t>
            </a:r>
            <a:br>
              <a:rPr lang="en-US" sz="3200" dirty="0">
                <a:solidFill>
                  <a:schemeClr val="tx1"/>
                </a:solidFill>
              </a:rPr>
            </a:br>
            <a:r>
              <a:rPr lang="en-US" sz="3200" dirty="0">
                <a:solidFill>
                  <a:schemeClr val="tx1"/>
                </a:solidFill>
              </a:rPr>
              <a:t>Core Actions</a:t>
            </a:r>
          </a:p>
        </p:txBody>
      </p:sp>
      <p:pic>
        <p:nvPicPr>
          <p:cNvPr id="4" name="Picture 3" descr="IPG_Coaching_Math_k-8 (dragged)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436" y="274638"/>
            <a:ext cx="5467348" cy="7075391"/>
          </a:xfrm>
          <a:prstGeom prst="rect">
            <a:avLst/>
          </a:prstGeom>
        </p:spPr>
      </p:pic>
    </p:spTree>
    <p:extLst>
      <p:ext uri="{BB962C8B-B14F-4D97-AF65-F5344CB8AC3E}">
        <p14:creationId xmlns:p14="http://schemas.microsoft.com/office/powerpoint/2010/main" val="4288485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Core Actions for Mathematics in the IPG</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solidFill>
                  <a:schemeClr val="tx1"/>
                </a:solidFill>
              </a:rPr>
              <a:t>Ensure the work of the enacted lesson reflects the Focus, Coherence, and Rigor required by college- and career-ready standards in mathematics. </a:t>
            </a:r>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chemeClr val="tx1"/>
                </a:solidFill>
              </a:rPr>
              <a:t>Employ instructional practices that allow all students to learn the content of the lesson.</a:t>
            </a:r>
            <a:br>
              <a:rPr lang="en-US" dirty="0">
                <a:solidFill>
                  <a:schemeClr val="tx1"/>
                </a:solidFill>
              </a:rPr>
            </a:br>
            <a:endParaRPr lang="en-US" dirty="0">
              <a:solidFill>
                <a:schemeClr val="tx1"/>
              </a:solidFill>
            </a:endParaRPr>
          </a:p>
          <a:p>
            <a:pPr marL="457200" indent="-457200">
              <a:buFont typeface="+mj-lt"/>
              <a:buAutoNum type="arabicPeriod"/>
            </a:pPr>
            <a:r>
              <a:rPr lang="en-US" dirty="0">
                <a:solidFill>
                  <a:schemeClr val="tx1"/>
                </a:solidFill>
              </a:rPr>
              <a:t>Provide all students with opportunities to exhibit mathematical practices while engaging with the content of the lesson. </a:t>
            </a:r>
          </a:p>
        </p:txBody>
      </p:sp>
      <p:sp>
        <p:nvSpPr>
          <p:cNvPr id="4" name="Slide Number Placeholder 3"/>
          <p:cNvSpPr>
            <a:spLocks noGrp="1"/>
          </p:cNvSpPr>
          <p:nvPr>
            <p:ph type="sldNum" sz="quarter" idx="4294967295"/>
          </p:nvPr>
        </p:nvSpPr>
        <p:spPr>
          <a:xfrm>
            <a:off x="6929717" y="6550228"/>
            <a:ext cx="2133600" cy="320040"/>
          </a:xfrm>
          <a:prstGeom prst="rect">
            <a:avLst/>
          </a:prstGeom>
        </p:spPr>
        <p:txBody>
          <a:bodyPr/>
          <a:lstStyle/>
          <a:p>
            <a:r>
              <a:rPr lang="en-US" dirty="0"/>
              <a:t>   </a:t>
            </a:r>
          </a:p>
        </p:txBody>
      </p:sp>
    </p:spTree>
    <p:extLst>
      <p:ext uri="{BB962C8B-B14F-4D97-AF65-F5344CB8AC3E}">
        <p14:creationId xmlns:p14="http://schemas.microsoft.com/office/powerpoint/2010/main" val="318862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Beyond the Lesson</a:t>
            </a:r>
            <a:endParaRPr lang="en-US" sz="2400" dirty="0"/>
          </a:p>
        </p:txBody>
      </p:sp>
      <p:sp>
        <p:nvSpPr>
          <p:cNvPr id="3" name="Content Placeholder 2"/>
          <p:cNvSpPr>
            <a:spLocks noGrp="1"/>
          </p:cNvSpPr>
          <p:nvPr>
            <p:ph idx="1"/>
          </p:nvPr>
        </p:nvSpPr>
        <p:spPr>
          <a:xfrm>
            <a:off x="457200" y="1194954"/>
            <a:ext cx="8229600" cy="4525963"/>
          </a:xfrm>
        </p:spPr>
        <p:txBody>
          <a:bodyPr>
            <a:normAutofit/>
          </a:bodyPr>
          <a:lstStyle/>
          <a:p>
            <a:pPr marL="400050" lvl="0">
              <a:lnSpc>
                <a:spcPct val="114000"/>
              </a:lnSpc>
              <a:spcBef>
                <a:spcPts val="1200"/>
              </a:spcBef>
              <a:spcAft>
                <a:spcPts val="1200"/>
              </a:spcAft>
              <a:buFont typeface="Arial" panose="020B0604020202020204" pitchFamily="34" charset="0"/>
              <a:buChar char="•"/>
            </a:pPr>
            <a:r>
              <a:rPr lang="en-US" sz="1600" dirty="0">
                <a:solidFill>
                  <a:schemeClr val="tx1">
                    <a:lumMod val="85000"/>
                    <a:lumOff val="15000"/>
                  </a:schemeClr>
                </a:solidFill>
                <a:latin typeface="Lucida Sans" panose="020B0602030504020204" pitchFamily="34" charset="0"/>
              </a:rPr>
              <a:t>The </a:t>
            </a:r>
            <a:r>
              <a:rPr lang="en-US" sz="1600" i="1" dirty="0">
                <a:solidFill>
                  <a:schemeClr val="tx1">
                    <a:lumMod val="85000"/>
                    <a:lumOff val="15000"/>
                  </a:schemeClr>
                </a:solidFill>
                <a:latin typeface="Lucida Sans" panose="020B0602030504020204" pitchFamily="34" charset="0"/>
              </a:rPr>
              <a:t>Beyond the Lesson Discussion Guide </a:t>
            </a:r>
            <a:r>
              <a:rPr lang="en-US" sz="1600" dirty="0">
                <a:solidFill>
                  <a:schemeClr val="tx1">
                    <a:lumMod val="85000"/>
                    <a:lumOff val="15000"/>
                  </a:schemeClr>
                </a:solidFill>
                <a:latin typeface="Lucida Sans" panose="020B0602030504020204" pitchFamily="34" charset="0"/>
              </a:rPr>
              <a:t>can help you continue the post-observation conversation. </a:t>
            </a:r>
          </a:p>
          <a:p>
            <a:pPr marL="857250" lvl="1" indent="-342900">
              <a:lnSpc>
                <a:spcPct val="114000"/>
              </a:lnSpc>
              <a:spcBef>
                <a:spcPts val="1200"/>
              </a:spcBef>
              <a:spcAft>
                <a:spcPts val="1200"/>
              </a:spcAft>
              <a:buFont typeface="Arial" panose="020B0604020202020204" pitchFamily="34" charset="0"/>
              <a:buChar char="•"/>
            </a:pPr>
            <a:endParaRPr lang="en-US" sz="1600" dirty="0">
              <a:solidFill>
                <a:schemeClr val="tx1">
                  <a:lumMod val="85000"/>
                  <a:lumOff val="15000"/>
                </a:schemeClr>
              </a:solidFill>
              <a:latin typeface="Lucida Sans" panose="020B0602030504020204" pitchFamily="34" charset="0"/>
            </a:endParaRPr>
          </a:p>
          <a:p>
            <a:pPr marL="857250" lvl="1" indent="-342900">
              <a:lnSpc>
                <a:spcPct val="114000"/>
              </a:lnSpc>
              <a:spcBef>
                <a:spcPts val="1200"/>
              </a:spcBef>
              <a:spcAft>
                <a:spcPts val="1200"/>
              </a:spcAft>
              <a:buFont typeface="Arial" panose="020B0604020202020204" pitchFamily="34" charset="0"/>
              <a:buChar char="•"/>
            </a:pPr>
            <a:endParaRPr lang="en-US" sz="1600" dirty="0">
              <a:solidFill>
                <a:schemeClr val="tx1">
                  <a:lumMod val="85000"/>
                  <a:lumOff val="15000"/>
                </a:schemeClr>
              </a:solidFill>
              <a:latin typeface="Lucida Sans" panose="020B0602030504020204" pitchFamily="34" charset="0"/>
            </a:endParaRPr>
          </a:p>
          <a:p>
            <a:pPr marL="514350" lvl="1" indent="0">
              <a:lnSpc>
                <a:spcPct val="114000"/>
              </a:lnSpc>
              <a:spcBef>
                <a:spcPts val="1200"/>
              </a:spcBef>
              <a:spcAft>
                <a:spcPts val="1200"/>
              </a:spcAft>
              <a:buNone/>
            </a:pPr>
            <a:endParaRPr lang="en-US" sz="1600" dirty="0">
              <a:solidFill>
                <a:schemeClr val="tx1">
                  <a:lumMod val="85000"/>
                  <a:lumOff val="15000"/>
                </a:schemeClr>
              </a:solidFill>
              <a:latin typeface="Lucida Sans" panose="020B0602030504020204" pitchFamily="34" charset="0"/>
            </a:endParaRPr>
          </a:p>
          <a:p>
            <a:endParaRPr lang="en-US" sz="1600" dirty="0"/>
          </a:p>
          <a:p>
            <a:endParaRPr lang="en-US" dirty="0"/>
          </a:p>
        </p:txBody>
      </p:sp>
      <p:sp>
        <p:nvSpPr>
          <p:cNvPr id="4" name="Content Placeholder 3"/>
          <p:cNvSpPr>
            <a:spLocks noGrp="1"/>
          </p:cNvSpPr>
          <p:nvPr>
            <p:ph sz="half" idx="4294967295"/>
          </p:nvPr>
        </p:nvSpPr>
        <p:spPr>
          <a:xfrm>
            <a:off x="5105400" y="1600200"/>
            <a:ext cx="4038600" cy="4525963"/>
          </a:xfrm>
        </p:spPr>
        <p:txBody>
          <a:bodyPr/>
          <a:lstStyle/>
          <a:p>
            <a:pPr lvl="0"/>
            <a:endParaRPr lang="en-US" sz="1600" dirty="0">
              <a:solidFill>
                <a:schemeClr val="tx1">
                  <a:lumMod val="85000"/>
                  <a:lumOff val="15000"/>
                </a:schemeClr>
              </a:solidFill>
              <a:latin typeface="Lucida Sans" panose="020B0602030504020204" pitchFamily="34" charset="0"/>
            </a:endParaRPr>
          </a:p>
          <a:p>
            <a:pPr lvl="0"/>
            <a:endParaRPr lang="en-US" sz="1600" dirty="0">
              <a:solidFill>
                <a:schemeClr val="tx1">
                  <a:lumMod val="85000"/>
                  <a:lumOff val="15000"/>
                </a:schemeClr>
              </a:solidFill>
              <a:latin typeface="Lucida Sans" panose="020B0602030504020204" pitchFamily="34" charset="0"/>
            </a:endParaRPr>
          </a:p>
          <a:p>
            <a:pPr lvl="0"/>
            <a:endParaRPr lang="en-US" sz="1600" dirty="0">
              <a:solidFill>
                <a:schemeClr val="tx1">
                  <a:lumMod val="85000"/>
                  <a:lumOff val="15000"/>
                </a:schemeClr>
              </a:solidFill>
              <a:latin typeface="Lucida Sans" panose="020B0602030504020204" pitchFamily="34" charset="0"/>
            </a:endParaRPr>
          </a:p>
          <a:p>
            <a:endParaRPr lang="en-US" dirty="0"/>
          </a:p>
        </p:txBody>
      </p:sp>
      <p:pic>
        <p:nvPicPr>
          <p:cNvPr id="6" name="Picture 5">
            <a:extLst>
              <a:ext uri="{FF2B5EF4-FFF2-40B4-BE49-F238E27FC236}">
                <a16:creationId xmlns:a16="http://schemas.microsoft.com/office/drawing/2014/main" id="{409F4BF1-2F61-FD41-9DCD-7D2FA6241471}"/>
              </a:ext>
            </a:extLst>
          </p:cNvPr>
          <p:cNvPicPr>
            <a:picLocks noChangeAspect="1"/>
          </p:cNvPicPr>
          <p:nvPr/>
        </p:nvPicPr>
        <p:blipFill>
          <a:blip r:embed="rId3"/>
          <a:stretch>
            <a:fillRect/>
          </a:stretch>
        </p:blipFill>
        <p:spPr>
          <a:xfrm>
            <a:off x="1445111" y="1822884"/>
            <a:ext cx="6007250" cy="4641966"/>
          </a:xfrm>
          <a:prstGeom prst="rect">
            <a:avLst/>
          </a:prstGeom>
        </p:spPr>
      </p:pic>
    </p:spTree>
    <p:extLst>
      <p:ext uri="{BB962C8B-B14F-4D97-AF65-F5344CB8AC3E}">
        <p14:creationId xmlns:p14="http://schemas.microsoft.com/office/powerpoint/2010/main" val="228939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p:nvPr/>
        </p:nvSpPr>
        <p:spPr>
          <a:xfrm>
            <a:off x="312737" y="238509"/>
            <a:ext cx="8831400" cy="10773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dirty="0">
                <a:solidFill>
                  <a:srgbClr val="3F3F39"/>
                </a:solidFill>
                <a:latin typeface="Lucida Sans"/>
                <a:ea typeface="Lucida Sans"/>
                <a:cs typeface="Lucida Sans"/>
                <a:sym typeface="Lucida Sans"/>
              </a:rPr>
              <a:t>The Shifts, Core Actions, and Beyond the Lesson</a:t>
            </a:r>
          </a:p>
        </p:txBody>
      </p:sp>
      <p:sp>
        <p:nvSpPr>
          <p:cNvPr id="530" name="Shape 530"/>
          <p:cNvSpPr txBox="1"/>
          <p:nvPr/>
        </p:nvSpPr>
        <p:spPr>
          <a:xfrm>
            <a:off x="312737" y="1484412"/>
            <a:ext cx="8409138" cy="4624557"/>
          </a:xfrm>
          <a:prstGeom prst="rect">
            <a:avLst/>
          </a:prstGeom>
          <a:noFill/>
          <a:ln>
            <a:noFill/>
          </a:ln>
        </p:spPr>
        <p:txBody>
          <a:bodyPr lIns="91425" tIns="91425" rIns="91425" bIns="91425" anchor="t" anchorCtr="0">
            <a:noAutofit/>
          </a:bodyPr>
          <a:lstStyle/>
          <a:p>
            <a:pPr marL="419100" indent="-342900">
              <a:buSzPct val="100000"/>
              <a:buFont typeface="Arial" panose="020B0604020202020204" pitchFamily="34" charset="0"/>
              <a:buChar char="•"/>
            </a:pPr>
            <a:r>
              <a:rPr lang="en-US" sz="2400" dirty="0">
                <a:solidFill>
                  <a:srgbClr val="3F3F39"/>
                </a:solidFill>
                <a:latin typeface="Lucida Sans"/>
                <a:ea typeface="Lucida Sans"/>
                <a:cs typeface="Lucida Sans"/>
                <a:sym typeface="Lucida Sans"/>
              </a:rPr>
              <a:t>Read/scan the IPG and Beyond the Lesson Discussion Guide. Jot down any questions that come up.</a:t>
            </a:r>
          </a:p>
          <a:p>
            <a:pPr marL="342900" lvl="0" indent="-342900" rtl="0">
              <a:spcBef>
                <a:spcPts val="0"/>
              </a:spcBef>
              <a:buFont typeface="Arial" panose="020B0604020202020204" pitchFamily="34" charset="0"/>
              <a:buChar char="•"/>
            </a:pPr>
            <a:endParaRPr sz="2400" dirty="0">
              <a:solidFill>
                <a:srgbClr val="3F3F39"/>
              </a:solidFill>
              <a:latin typeface="Lucida Sans"/>
              <a:ea typeface="Lucida Sans"/>
              <a:cs typeface="Lucida Sans"/>
              <a:sym typeface="Lucida Sans"/>
            </a:endParaRPr>
          </a:p>
          <a:p>
            <a:pPr marL="419100" lvl="0" indent="-342900" rtl="0">
              <a:spcBef>
                <a:spcPts val="0"/>
              </a:spcBef>
              <a:buSzPct val="100000"/>
              <a:buFont typeface="Arial" panose="020B0604020202020204" pitchFamily="34" charset="0"/>
              <a:buChar char="•"/>
            </a:pPr>
            <a:r>
              <a:rPr lang="en-US" sz="2400" dirty="0">
                <a:solidFill>
                  <a:srgbClr val="3F3F39"/>
                </a:solidFill>
                <a:latin typeface="Lucida Sans"/>
                <a:ea typeface="Lucida Sans"/>
                <a:cs typeface="Lucida Sans"/>
                <a:sym typeface="Lucida Sans"/>
              </a:rPr>
              <a:t>What is the purpose of the Instructional Practice Guide and Beyond the Lesson Discussion Guide?</a:t>
            </a:r>
          </a:p>
          <a:p>
            <a:pPr marL="342900" lvl="0" indent="-342900" rtl="0">
              <a:spcBef>
                <a:spcPts val="0"/>
              </a:spcBef>
              <a:buFont typeface="Arial" panose="020B0604020202020204" pitchFamily="34" charset="0"/>
              <a:buChar char="•"/>
            </a:pPr>
            <a:endParaRPr sz="2400" dirty="0">
              <a:solidFill>
                <a:srgbClr val="3F3F39"/>
              </a:solidFill>
              <a:latin typeface="Lucida Sans"/>
              <a:ea typeface="Lucida Sans"/>
              <a:cs typeface="Lucida Sans"/>
              <a:sym typeface="Lucida Sans"/>
            </a:endParaRPr>
          </a:p>
          <a:p>
            <a:pPr marL="419100" lvl="0" indent="-342900" rtl="0">
              <a:spcBef>
                <a:spcPts val="0"/>
              </a:spcBef>
              <a:buSzPct val="100000"/>
              <a:buFont typeface="Arial" panose="020B0604020202020204" pitchFamily="34" charset="0"/>
              <a:buChar char="•"/>
            </a:pPr>
            <a:r>
              <a:rPr lang="en-US" sz="2400" dirty="0">
                <a:solidFill>
                  <a:srgbClr val="3F3F39"/>
                </a:solidFill>
                <a:latin typeface="Lucida Sans"/>
                <a:ea typeface="Lucida Sans"/>
                <a:cs typeface="Lucida Sans"/>
                <a:sym typeface="Lucida Sans"/>
              </a:rPr>
              <a:t>Consider the Shifts throughout both documents. Highlight or underline where you see evidence of the Shifts throughout the tools.</a:t>
            </a:r>
          </a:p>
        </p:txBody>
      </p:sp>
    </p:spTree>
    <p:extLst>
      <p:ext uri="{BB962C8B-B14F-4D97-AF65-F5344CB8AC3E}">
        <p14:creationId xmlns:p14="http://schemas.microsoft.com/office/powerpoint/2010/main" val="3561974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550025"/>
            <a:ext cx="2133600" cy="320675"/>
          </a:xfrm>
          <a:prstGeom prst="rect">
            <a:avLst/>
          </a:prstGeom>
        </p:spPr>
        <p:txBody>
          <a:bodyPr/>
          <a:lstStyle/>
          <a:p>
            <a:r>
              <a:rPr lang="en-US" dirty="0"/>
              <a:t>   </a:t>
            </a:r>
          </a:p>
        </p:txBody>
      </p:sp>
      <p:sp>
        <p:nvSpPr>
          <p:cNvPr id="5" name="TextBox 4"/>
          <p:cNvSpPr txBox="1"/>
          <p:nvPr/>
        </p:nvSpPr>
        <p:spPr>
          <a:xfrm>
            <a:off x="762000" y="5334000"/>
            <a:ext cx="7696200" cy="685800"/>
          </a:xfrm>
          <a:prstGeom prst="rect">
            <a:avLst/>
          </a:prstGeom>
        </p:spPr>
        <p:txBody>
          <a:bodyPr vert="horz" wrap="square" lIns="91440" tIns="45720" rIns="91440" bIns="45720" rtlCol="0">
            <a:normAutofit/>
          </a:bodyPr>
          <a:lstStyle/>
          <a:p>
            <a:r>
              <a:rPr lang="en-US" sz="2400" dirty="0"/>
              <a:t> </a:t>
            </a:r>
          </a:p>
        </p:txBody>
      </p:sp>
      <p:sp>
        <p:nvSpPr>
          <p:cNvPr id="7" name="Rectangle 6"/>
          <p:cNvSpPr/>
          <p:nvPr/>
        </p:nvSpPr>
        <p:spPr>
          <a:xfrm>
            <a:off x="989263" y="4872335"/>
            <a:ext cx="6430211" cy="830997"/>
          </a:xfrm>
          <a:prstGeom prst="rect">
            <a:avLst/>
          </a:prstGeom>
        </p:spPr>
        <p:txBody>
          <a:bodyPr wrap="square">
            <a:spAutoFit/>
          </a:bodyPr>
          <a:lstStyle/>
          <a:p>
            <a:r>
              <a:rPr lang="en-US" sz="2400" dirty="0">
                <a:solidFill>
                  <a:schemeClr val="accent2">
                    <a:lumMod val="75000"/>
                  </a:schemeClr>
                </a:solidFill>
                <a:latin typeface="Lucida Sans" panose="020B0602030504020204" pitchFamily="34" charset="0"/>
              </a:rPr>
              <a:t>Highlight 4-7 key words in each indicator including the rating language.</a:t>
            </a:r>
          </a:p>
        </p:txBody>
      </p:sp>
      <p:sp>
        <p:nvSpPr>
          <p:cNvPr id="2" name="TextBox 1"/>
          <p:cNvSpPr txBox="1"/>
          <p:nvPr/>
        </p:nvSpPr>
        <p:spPr>
          <a:xfrm>
            <a:off x="457200" y="570298"/>
            <a:ext cx="7835372" cy="4431983"/>
          </a:xfrm>
          <a:prstGeom prst="rect">
            <a:avLst/>
          </a:prstGeom>
          <a:noFill/>
        </p:spPr>
        <p:txBody>
          <a:bodyPr wrap="square" rtlCol="0">
            <a:spAutoFit/>
          </a:bodyPr>
          <a:lstStyle/>
          <a:p>
            <a:r>
              <a:rPr lang="en-US" sz="2400" b="1" dirty="0"/>
              <a:t>Core Action 1</a:t>
            </a:r>
            <a:br>
              <a:rPr lang="en-US" sz="2400" b="1" dirty="0"/>
            </a:br>
            <a:endParaRPr lang="en-US" sz="2400" b="1" dirty="0"/>
          </a:p>
          <a:p>
            <a:r>
              <a:rPr lang="en-US" dirty="0"/>
              <a:t>Ensure the work of the enacted lesson reflects the Focus, Coherence, and Rigor required by college- and career-ready standards in mathematics.</a:t>
            </a:r>
          </a:p>
          <a:p>
            <a:endParaRPr lang="en-US" dirty="0"/>
          </a:p>
          <a:p>
            <a:pPr marL="342900" indent="-342900">
              <a:buAutoNum type="alphaUcPeriod"/>
            </a:pPr>
            <a:r>
              <a:rPr lang="en-US" dirty="0"/>
              <a:t>The enacted lesson focuses on the course-level cluster(s), course-level content standard(s), or part(s) thereof. </a:t>
            </a:r>
          </a:p>
          <a:p>
            <a:pPr marL="342900" indent="-342900">
              <a:buAutoNum type="alphaUcPeriod"/>
            </a:pPr>
            <a:r>
              <a:rPr lang="en-US" dirty="0"/>
              <a:t>The enacted lesson appropriately relates new content to math content within or across grades.</a:t>
            </a:r>
          </a:p>
          <a:p>
            <a:pPr marL="342900" indent="-342900">
              <a:buAutoNum type="alphaUcPeriod"/>
            </a:pPr>
            <a:r>
              <a:rPr lang="en-US" dirty="0"/>
              <a:t>The enacted lesson intentionally targets the aspect(s) of Rigor (conceptual understanding, procedural skill and fluency, application) called for by the standard(s) being addressed. </a:t>
            </a:r>
          </a:p>
          <a:p>
            <a:endParaRPr lang="en-US" b="1" dirty="0"/>
          </a:p>
          <a:p>
            <a:endParaRPr lang="en-US" b="1" dirty="0"/>
          </a:p>
          <a:p>
            <a:endParaRPr lang="en-US" b="1" dirty="0"/>
          </a:p>
        </p:txBody>
      </p:sp>
    </p:spTree>
    <p:extLst>
      <p:ext uri="{BB962C8B-B14F-4D97-AF65-F5344CB8AC3E}">
        <p14:creationId xmlns:p14="http://schemas.microsoft.com/office/powerpoint/2010/main" val="49669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Core Action 1: Finding Evidence</a:t>
            </a:r>
          </a:p>
        </p:txBody>
      </p:sp>
      <p:sp>
        <p:nvSpPr>
          <p:cNvPr id="4" name="Slide Number Placeholder 3"/>
          <p:cNvSpPr>
            <a:spLocks noGrp="1"/>
          </p:cNvSpPr>
          <p:nvPr>
            <p:ph type="sldNum" sz="quarter" idx="4294967295"/>
          </p:nvPr>
        </p:nvSpPr>
        <p:spPr>
          <a:xfrm>
            <a:off x="7010400" y="6550025"/>
            <a:ext cx="2133600" cy="320675"/>
          </a:xfrm>
          <a:prstGeom prst="rect">
            <a:avLst/>
          </a:prstGeom>
        </p:spPr>
        <p:txBody>
          <a:bodyPr/>
          <a:lstStyle/>
          <a:p>
            <a:r>
              <a:rPr lang="en-US" dirty="0"/>
              <a:t>   </a:t>
            </a:r>
          </a:p>
        </p:txBody>
      </p:sp>
      <p:graphicFrame>
        <p:nvGraphicFramePr>
          <p:cNvPr id="3" name="Table 2"/>
          <p:cNvGraphicFramePr>
            <a:graphicFrameLocks noGrp="1"/>
          </p:cNvGraphicFramePr>
          <p:nvPr>
            <p:extLst>
              <p:ext uri="{D42A27DB-BD31-4B8C-83A1-F6EECF244321}">
                <p14:modId xmlns:p14="http://schemas.microsoft.com/office/powerpoint/2010/main" val="2874262933"/>
              </p:ext>
            </p:extLst>
          </p:nvPr>
        </p:nvGraphicFramePr>
        <p:xfrm>
          <a:off x="393801" y="1478556"/>
          <a:ext cx="8229600" cy="3840480"/>
        </p:xfrm>
        <a:graphic>
          <a:graphicData uri="http://schemas.openxmlformats.org/drawingml/2006/table">
            <a:tbl>
              <a:tblPr firstRow="1" firstCol="1" bandRow="1">
                <a:tableStyleId>{5C22544A-7EE6-4342-B048-85BDC9FD1C3A}</a:tableStyleId>
              </a:tblPr>
              <a:tblGrid>
                <a:gridCol w="1550120">
                  <a:extLst>
                    <a:ext uri="{9D8B030D-6E8A-4147-A177-3AD203B41FA5}">
                      <a16:colId xmlns:a16="http://schemas.microsoft.com/office/drawing/2014/main" val="20000"/>
                    </a:ext>
                  </a:extLst>
                </a:gridCol>
                <a:gridCol w="1656172">
                  <a:extLst>
                    <a:ext uri="{9D8B030D-6E8A-4147-A177-3AD203B41FA5}">
                      <a16:colId xmlns:a16="http://schemas.microsoft.com/office/drawing/2014/main" val="20001"/>
                    </a:ext>
                  </a:extLst>
                </a:gridCol>
                <a:gridCol w="1682095">
                  <a:extLst>
                    <a:ext uri="{9D8B030D-6E8A-4147-A177-3AD203B41FA5}">
                      <a16:colId xmlns:a16="http://schemas.microsoft.com/office/drawing/2014/main" val="20002"/>
                    </a:ext>
                  </a:extLst>
                </a:gridCol>
                <a:gridCol w="1671490">
                  <a:extLst>
                    <a:ext uri="{9D8B030D-6E8A-4147-A177-3AD203B41FA5}">
                      <a16:colId xmlns:a16="http://schemas.microsoft.com/office/drawing/2014/main" val="20003"/>
                    </a:ext>
                  </a:extLst>
                </a:gridCol>
                <a:gridCol w="1669723">
                  <a:extLst>
                    <a:ext uri="{9D8B030D-6E8A-4147-A177-3AD203B41FA5}">
                      <a16:colId xmlns:a16="http://schemas.microsoft.com/office/drawing/2014/main" val="20004"/>
                    </a:ext>
                  </a:extLst>
                </a:gridCol>
              </a:tblGrid>
              <a:tr h="622169">
                <a:tc>
                  <a:txBody>
                    <a:bodyPr/>
                    <a:lstStyle/>
                    <a:p>
                      <a:pPr marL="0" marR="0">
                        <a:spcBef>
                          <a:spcPts val="0"/>
                        </a:spcBef>
                        <a:spcAft>
                          <a:spcPts val="0"/>
                        </a:spcAft>
                      </a:pPr>
                      <a:r>
                        <a:rPr lang="en-US" sz="1800">
                          <a:effectLst/>
                        </a:rPr>
                        <a:t>Indicator</a:t>
                      </a:r>
                      <a:endParaRPr lang="en-US" sz="240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1800">
                          <a:effectLst/>
                        </a:rPr>
                        <a:t>What shift is this related to?</a:t>
                      </a:r>
                      <a:endParaRPr lang="en-US" sz="2400">
                        <a:effectLst/>
                      </a:endParaRPr>
                    </a:p>
                    <a:p>
                      <a:pPr marL="0" marR="0">
                        <a:spcBef>
                          <a:spcPts val="0"/>
                        </a:spcBef>
                        <a:spcAft>
                          <a:spcPts val="0"/>
                        </a:spcAft>
                      </a:pPr>
                      <a:r>
                        <a:rPr lang="en-US" sz="1800">
                          <a:effectLst/>
                        </a:rPr>
                        <a:t> </a:t>
                      </a:r>
                      <a:endParaRPr lang="en-US" sz="240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1800">
                          <a:effectLst/>
                        </a:rPr>
                        <a:t>What information might be helpful to rate this indicator?</a:t>
                      </a:r>
                      <a:endParaRPr lang="en-US" sz="2400">
                        <a:effectLst/>
                      </a:endParaRPr>
                    </a:p>
                    <a:p>
                      <a:pPr marL="0" marR="0">
                        <a:spcBef>
                          <a:spcPts val="0"/>
                        </a:spcBef>
                        <a:spcAft>
                          <a:spcPts val="0"/>
                        </a:spcAft>
                      </a:pPr>
                      <a:r>
                        <a:rPr lang="en-US" sz="1800">
                          <a:effectLst/>
                        </a:rPr>
                        <a:t> </a:t>
                      </a:r>
                      <a:endParaRPr lang="en-US" sz="240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1800">
                          <a:effectLst/>
                        </a:rPr>
                        <a:t>What are some artifacts that would provide evidence of this indicator?</a:t>
                      </a:r>
                      <a:endParaRPr lang="en-US" sz="240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1800">
                          <a:effectLst/>
                        </a:rPr>
                        <a:t>What are examples of this indicator being met and not being met?</a:t>
                      </a:r>
                      <a:endParaRPr lang="en-US" sz="2400">
                        <a:effectLst/>
                        <a:latin typeface="Times New Roman"/>
                        <a:ea typeface="Times New Roman"/>
                        <a:cs typeface="Times New Roman"/>
                      </a:endParaRPr>
                    </a:p>
                  </a:txBody>
                  <a:tcPr marL="63631" marR="63631" marT="0" marB="0"/>
                </a:tc>
                <a:extLst>
                  <a:ext uri="{0D108BD9-81ED-4DB2-BD59-A6C34878D82A}">
                    <a16:rowId xmlns:a16="http://schemas.microsoft.com/office/drawing/2014/main" val="10000"/>
                  </a:ext>
                </a:extLst>
              </a:tr>
              <a:tr h="989814">
                <a:tc>
                  <a:txBody>
                    <a:bodyPr/>
                    <a:lstStyle/>
                    <a:p>
                      <a:r>
                        <a:rPr lang="en-US" sz="1600" dirty="0"/>
                        <a:t>A) The enacted lesson focuses on the course-level cluster(s), course-level content standard(s), or part(s) thereof. </a:t>
                      </a:r>
                    </a:p>
                    <a:p>
                      <a:pPr marL="0" marR="0">
                        <a:spcBef>
                          <a:spcPts val="0"/>
                        </a:spcBef>
                        <a:spcAft>
                          <a:spcPts val="0"/>
                        </a:spcAft>
                      </a:pPr>
                      <a:r>
                        <a:rPr lang="en-US" sz="1600" dirty="0">
                          <a:effectLst/>
                        </a:rPr>
                        <a:t> </a:t>
                      </a:r>
                      <a:endParaRPr lang="en-US" sz="2400" dirty="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2400">
                          <a:effectLst/>
                        </a:rPr>
                        <a:t> </a:t>
                      </a:r>
                      <a:endParaRPr lang="en-US" sz="240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2400">
                          <a:effectLst/>
                        </a:rPr>
                        <a:t> </a:t>
                      </a:r>
                      <a:endParaRPr lang="en-US" sz="240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2400">
                          <a:effectLst/>
                        </a:rPr>
                        <a:t> </a:t>
                      </a:r>
                      <a:endParaRPr lang="en-US" sz="2400">
                        <a:effectLst/>
                        <a:latin typeface="Times New Roman"/>
                        <a:ea typeface="Times New Roman"/>
                        <a:cs typeface="Times New Roman"/>
                      </a:endParaRPr>
                    </a:p>
                  </a:txBody>
                  <a:tcPr marL="63631" marR="63631" marT="0" marB="0"/>
                </a:tc>
                <a:tc>
                  <a:txBody>
                    <a:bodyPr/>
                    <a:lstStyle/>
                    <a:p>
                      <a:pPr marL="0" marR="0">
                        <a:spcBef>
                          <a:spcPts val="0"/>
                        </a:spcBef>
                        <a:spcAft>
                          <a:spcPts val="0"/>
                        </a:spcAft>
                      </a:pPr>
                      <a:r>
                        <a:rPr lang="en-US" sz="2400" dirty="0">
                          <a:effectLst/>
                        </a:rPr>
                        <a:t> </a:t>
                      </a:r>
                      <a:endParaRPr lang="en-US" sz="2400" dirty="0">
                        <a:effectLst/>
                        <a:latin typeface="Times New Roman"/>
                        <a:ea typeface="Times New Roman"/>
                        <a:cs typeface="Times New Roman"/>
                      </a:endParaRPr>
                    </a:p>
                  </a:txBody>
                  <a:tcPr marL="63631" marR="63631"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5081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Core Action 1:  Lesson Plan Review</a:t>
            </a:r>
          </a:p>
        </p:txBody>
      </p:sp>
      <p:sp>
        <p:nvSpPr>
          <p:cNvPr id="3" name="Rectangle 2"/>
          <p:cNvSpPr/>
          <p:nvPr/>
        </p:nvSpPr>
        <p:spPr>
          <a:xfrm>
            <a:off x="293302" y="1823702"/>
            <a:ext cx="8971472" cy="224676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latin typeface="Lucida Sans" panose="020B0602030504020204" pitchFamily="34" charset="0"/>
              </a:rPr>
              <a:t>Carefully read the lesson plan.</a:t>
            </a:r>
          </a:p>
          <a:p>
            <a:pPr marL="342900" indent="-342900">
              <a:spcAft>
                <a:spcPts val="1200"/>
              </a:spcAft>
              <a:buFont typeface="Arial" panose="020B0604020202020204" pitchFamily="34" charset="0"/>
              <a:buChar char="•"/>
            </a:pPr>
            <a:r>
              <a:rPr lang="en-US" sz="2400" dirty="0">
                <a:latin typeface="Lucida Sans" panose="020B0602030504020204" pitchFamily="34" charset="0"/>
              </a:rPr>
              <a:t>Note evidence that shows the lesson meeting or not meeting each indicator for Core Action 1. (Do not rate the indicators.)</a:t>
            </a:r>
          </a:p>
          <a:p>
            <a:pPr marL="342900" indent="-342900">
              <a:spcAft>
                <a:spcPts val="1200"/>
              </a:spcAft>
              <a:buFont typeface="Arial" panose="020B0604020202020204" pitchFamily="34" charset="0"/>
              <a:buChar char="•"/>
            </a:pPr>
            <a:r>
              <a:rPr lang="en-US" sz="2400" dirty="0">
                <a:latin typeface="Lucida Sans" panose="020B0602030504020204" pitchFamily="34" charset="0"/>
              </a:rPr>
              <a:t>Be ready to share the evidence you found.</a:t>
            </a:r>
          </a:p>
        </p:txBody>
      </p:sp>
    </p:spTree>
    <p:extLst>
      <p:ext uri="{BB962C8B-B14F-4D97-AF65-F5344CB8AC3E}">
        <p14:creationId xmlns:p14="http://schemas.microsoft.com/office/powerpoint/2010/main" val="1217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50813"/>
            <a:ext cx="9144000" cy="1143000"/>
          </a:xfrm>
        </p:spPr>
        <p:txBody>
          <a:bodyPr>
            <a:normAutofit/>
          </a:bodyPr>
          <a:lstStyle/>
          <a:p>
            <a:r>
              <a:rPr lang="en-US" sz="2600" b="1" dirty="0">
                <a:solidFill>
                  <a:schemeClr val="tx1"/>
                </a:solidFill>
              </a:rPr>
              <a:t>How do I know if the lesson reflects the Shifts?</a:t>
            </a:r>
          </a:p>
        </p:txBody>
      </p:sp>
      <p:sp>
        <p:nvSpPr>
          <p:cNvPr id="4" name="Content Placeholder 2"/>
          <p:cNvSpPr txBox="1">
            <a:spLocks/>
          </p:cNvSpPr>
          <p:nvPr/>
        </p:nvSpPr>
        <p:spPr>
          <a:xfrm>
            <a:off x="533400" y="1219200"/>
            <a:ext cx="8534400" cy="5257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base">
              <a:buFont typeface="Arial" panose="020B0604020202020204" pitchFamily="34" charset="0"/>
              <a:buChar char="•"/>
            </a:pPr>
            <a:r>
              <a:rPr lang="en-US" dirty="0">
                <a:solidFill>
                  <a:schemeClr val="tx1"/>
                </a:solidFill>
                <a:latin typeface="Lucida Sans" panose="020B0602030504020204" pitchFamily="34" charset="0"/>
              </a:rPr>
              <a:t>Is the lesson addressing on grade-level content?</a:t>
            </a:r>
          </a:p>
          <a:p>
            <a:pPr marL="457200" indent="-457200" fontAlgn="base">
              <a:buFont typeface="Arial" panose="020B0604020202020204" pitchFamily="34" charset="0"/>
              <a:buChar char="•"/>
            </a:pPr>
            <a:endParaRPr lang="en-US" dirty="0">
              <a:solidFill>
                <a:schemeClr val="tx1"/>
              </a:solidFill>
              <a:latin typeface="Lucida Sans" panose="020B0602030504020204" pitchFamily="34" charset="0"/>
            </a:endParaRPr>
          </a:p>
          <a:p>
            <a:pPr marL="457200" indent="-457200" fontAlgn="base">
              <a:buFont typeface="Arial" panose="020B0604020202020204" pitchFamily="34" charset="0"/>
              <a:buChar char="•"/>
            </a:pPr>
            <a:r>
              <a:rPr lang="en-US" dirty="0">
                <a:solidFill>
                  <a:schemeClr val="tx1"/>
                </a:solidFill>
                <a:latin typeface="Lucida Sans" panose="020B0602030504020204" pitchFamily="34" charset="0"/>
              </a:rPr>
              <a:t>What is the intent of the standard(s) being addressed?  </a:t>
            </a:r>
          </a:p>
          <a:p>
            <a:pPr marL="514350" indent="-514350" fontAlgn="base">
              <a:buFont typeface="Arial" pitchFamily="34" charset="0"/>
              <a:buChar char="•"/>
            </a:pPr>
            <a:endParaRPr lang="en-US" dirty="0">
              <a:solidFill>
                <a:schemeClr val="tx1"/>
              </a:solidFill>
              <a:latin typeface="Lucida Sans" panose="020B0602030504020204" pitchFamily="34" charset="0"/>
            </a:endParaRPr>
          </a:p>
          <a:p>
            <a:pPr marL="514350" indent="-514350" fontAlgn="base">
              <a:buFont typeface="Arial" pitchFamily="34" charset="0"/>
              <a:buChar char="•"/>
            </a:pPr>
            <a:r>
              <a:rPr lang="en-US" dirty="0">
                <a:solidFill>
                  <a:schemeClr val="tx1"/>
                </a:solidFill>
                <a:latin typeface="Lucida Sans" panose="020B0602030504020204" pitchFamily="34" charset="0"/>
              </a:rPr>
              <a:t>Is the aspect of rigor required by the standard(s) the same as the aspect(s) being addressed in the lesson?</a:t>
            </a:r>
          </a:p>
          <a:p>
            <a:pPr fontAlgn="base"/>
            <a:endParaRPr lang="en-US" dirty="0">
              <a:solidFill>
                <a:schemeClr val="tx1"/>
              </a:solidFill>
              <a:latin typeface="Lucida Sans" panose="020B0602030504020204" pitchFamily="34" charset="0"/>
            </a:endParaRPr>
          </a:p>
          <a:p>
            <a:pPr marL="514350" indent="-514350">
              <a:buFont typeface="Arial" pitchFamily="34" charset="0"/>
              <a:buChar char="•"/>
            </a:pPr>
            <a:r>
              <a:rPr lang="en-US" dirty="0">
                <a:solidFill>
                  <a:schemeClr val="tx1"/>
                </a:solidFill>
                <a:latin typeface="Lucida Sans" panose="020B0602030504020204" pitchFamily="34" charset="0"/>
              </a:rPr>
              <a:t>How does the lesson connect to and build on students’ prior skills and knowledge?</a:t>
            </a:r>
          </a:p>
        </p:txBody>
      </p:sp>
      <p:sp>
        <p:nvSpPr>
          <p:cNvPr id="5" name="TextBox 4"/>
          <p:cNvSpPr txBox="1"/>
          <p:nvPr/>
        </p:nvSpPr>
        <p:spPr>
          <a:xfrm>
            <a:off x="2407154" y="5490984"/>
            <a:ext cx="4606708" cy="685800"/>
          </a:xfrm>
          <a:prstGeom prst="rect">
            <a:avLst/>
          </a:prstGeom>
          <a:solidFill>
            <a:schemeClr val="bg1">
              <a:lumMod val="85000"/>
            </a:schemeClr>
          </a:solidFill>
        </p:spPr>
        <p:txBody>
          <a:bodyPr vert="horz" wrap="square" lIns="91440" tIns="45720" rIns="91440" bIns="45720" rtlCol="0" anchor="ctr">
            <a:normAutofit fontScale="92500" lnSpcReduction="20000"/>
          </a:bodyPr>
          <a:lstStyle/>
          <a:p>
            <a:pPr marL="57150" algn="ctr">
              <a:lnSpc>
                <a:spcPct val="114000"/>
              </a:lnSpc>
              <a:spcBef>
                <a:spcPts val="600"/>
              </a:spcBef>
            </a:pPr>
            <a:r>
              <a:rPr lang="en-US" sz="2200" b="1" dirty="0">
                <a:solidFill>
                  <a:schemeClr val="tx1">
                    <a:lumMod val="85000"/>
                    <a:lumOff val="15000"/>
                  </a:schemeClr>
                </a:solidFill>
              </a:rPr>
              <a:t>Digital Planning Tool available at </a:t>
            </a:r>
            <a:r>
              <a:rPr lang="en-US" sz="2200" b="1" i="1" dirty="0">
                <a:solidFill>
                  <a:schemeClr val="tx1">
                    <a:lumMod val="85000"/>
                    <a:lumOff val="15000"/>
                  </a:schemeClr>
                </a:solidFill>
              </a:rPr>
              <a:t>achievethecore.org/lesson-planning-tool</a:t>
            </a:r>
            <a:endParaRPr lang="en-US" sz="2200" b="1" dirty="0">
              <a:solidFill>
                <a:schemeClr val="tx1">
                  <a:lumMod val="85000"/>
                  <a:lumOff val="15000"/>
                </a:schemeClr>
              </a:solidFill>
            </a:endParaRPr>
          </a:p>
        </p:txBody>
      </p:sp>
    </p:spTree>
    <p:extLst>
      <p:ext uri="{BB962C8B-B14F-4D97-AF65-F5344CB8AC3E}">
        <p14:creationId xmlns:p14="http://schemas.microsoft.com/office/powerpoint/2010/main" val="3152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chemeClr val="tx1"/>
                </a:solidFill>
              </a:rPr>
              <a:t>Core Action 2</a:t>
            </a:r>
          </a:p>
        </p:txBody>
      </p:sp>
      <p:sp>
        <p:nvSpPr>
          <p:cNvPr id="4" name="Content Placeholder 3"/>
          <p:cNvSpPr>
            <a:spLocks noGrp="1"/>
          </p:cNvSpPr>
          <p:nvPr>
            <p:ph idx="1"/>
          </p:nvPr>
        </p:nvSpPr>
        <p:spPr/>
        <p:txBody>
          <a:bodyPr>
            <a:normAutofit/>
          </a:bodyPr>
          <a:lstStyle/>
          <a:p>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p:txBody>
      </p:sp>
      <p:sp>
        <p:nvSpPr>
          <p:cNvPr id="5" name="Slide Number Placeholder 4"/>
          <p:cNvSpPr>
            <a:spLocks noGrp="1"/>
          </p:cNvSpPr>
          <p:nvPr>
            <p:ph type="sldNum" sz="quarter" idx="4294967295"/>
          </p:nvPr>
        </p:nvSpPr>
        <p:spPr>
          <a:xfrm>
            <a:off x="7010400" y="6550025"/>
            <a:ext cx="2133600" cy="320675"/>
          </a:xfrm>
          <a:prstGeom prst="rect">
            <a:avLst/>
          </a:prstGeom>
        </p:spPr>
        <p:txBody>
          <a:bodyPr/>
          <a:lstStyle/>
          <a:p>
            <a:r>
              <a:rPr lang="en-US" dirty="0"/>
              <a:t>   </a:t>
            </a:r>
          </a:p>
        </p:txBody>
      </p:sp>
      <p:sp>
        <p:nvSpPr>
          <p:cNvPr id="6" name="TextBox 5"/>
          <p:cNvSpPr txBox="1"/>
          <p:nvPr/>
        </p:nvSpPr>
        <p:spPr>
          <a:xfrm>
            <a:off x="457200" y="1236198"/>
            <a:ext cx="7764379" cy="6093977"/>
          </a:xfrm>
          <a:prstGeom prst="rect">
            <a:avLst/>
          </a:prstGeom>
          <a:noFill/>
        </p:spPr>
        <p:txBody>
          <a:bodyPr wrap="square" rtlCol="0">
            <a:spAutoFit/>
          </a:bodyPr>
          <a:lstStyle/>
          <a:p>
            <a:r>
              <a:rPr lang="en-US" dirty="0"/>
              <a:t>Employ instructional practices that allow all students to learn the content of the lesson.</a:t>
            </a:r>
            <a:br>
              <a:rPr lang="en-US" dirty="0"/>
            </a:br>
            <a:br>
              <a:rPr lang="en-US" dirty="0"/>
            </a:br>
            <a:r>
              <a:rPr lang="en-US" sz="2400" b="1" dirty="0"/>
              <a:t>Indicators</a:t>
            </a:r>
            <a:br>
              <a:rPr lang="en-US" sz="1000" b="1" dirty="0"/>
            </a:br>
            <a:endParaRPr lang="en-US" sz="1000" dirty="0"/>
          </a:p>
          <a:p>
            <a:pPr marL="342900" indent="-342900">
              <a:buFont typeface="+mj-lt"/>
              <a:buAutoNum type="alphaUcPeriod"/>
            </a:pPr>
            <a:r>
              <a:rPr lang="en-US" dirty="0"/>
              <a:t>The teacher makes the mathematics of the lesson explicit through the use of explanations, representations, tasks, and/or examples.</a:t>
            </a:r>
            <a:br>
              <a:rPr lang="en-US" dirty="0"/>
            </a:br>
            <a:endParaRPr lang="en-US" dirty="0"/>
          </a:p>
          <a:p>
            <a:pPr marL="342900" indent="-342900">
              <a:buFont typeface="+mj-lt"/>
              <a:buAutoNum type="alphaUcPeriod"/>
            </a:pPr>
            <a:r>
              <a:rPr lang="en-US" dirty="0"/>
              <a:t>The teacher strengthens all students’ understanding of the content by strategically sharing students’ representations and/or solution methods.</a:t>
            </a:r>
            <a:br>
              <a:rPr lang="en-US" dirty="0"/>
            </a:br>
            <a:endParaRPr lang="en-US" dirty="0"/>
          </a:p>
          <a:p>
            <a:pPr marL="342900" indent="-342900">
              <a:buFont typeface="+mj-lt"/>
              <a:buAutoNum type="alphaUcPeriod"/>
            </a:pPr>
            <a:r>
              <a:rPr lang="en-US" dirty="0"/>
              <a:t>The teacher deliberately checks for understanding throughout the lesson to surface misconceptions and opportunities for growth, and adapts the lesson according to student understanding. </a:t>
            </a:r>
            <a:br>
              <a:rPr lang="en-US" dirty="0"/>
            </a:br>
            <a:endParaRPr lang="en-US" dirty="0"/>
          </a:p>
          <a:p>
            <a:pPr marL="342900" indent="-342900">
              <a:buFont typeface="+mj-lt"/>
              <a:buAutoNum type="alphaUcPeriod"/>
            </a:pPr>
            <a:r>
              <a:rPr lang="en-US" dirty="0"/>
              <a:t>The teacher facilitates the summary of the mathematics with references to student work and discussion in order to reinforce the purpose of the lesson.</a:t>
            </a:r>
          </a:p>
          <a:p>
            <a:pPr marL="342900" indent="-342900">
              <a:buFont typeface="+mj-lt"/>
              <a:buAutoNum type="alphaUcPeriod"/>
            </a:pPr>
            <a:endParaRPr lang="en-US" dirty="0"/>
          </a:p>
          <a:p>
            <a:pPr marL="342900" indent="-342900">
              <a:buFont typeface="+mj-lt"/>
              <a:buAutoNum type="alphaUcPeriod"/>
            </a:pPr>
            <a:endParaRPr lang="en-US" dirty="0"/>
          </a:p>
          <a:p>
            <a:pPr marL="342900" indent="-342900">
              <a:buFont typeface="+mj-lt"/>
              <a:buAutoNum type="alphaUcPeriod"/>
            </a:pPr>
            <a:endParaRPr lang="en-US" dirty="0"/>
          </a:p>
          <a:p>
            <a:endParaRPr lang="en-US" dirty="0"/>
          </a:p>
        </p:txBody>
      </p:sp>
    </p:spTree>
    <p:extLst>
      <p:ext uri="{BB962C8B-B14F-4D97-AF65-F5344CB8AC3E}">
        <p14:creationId xmlns:p14="http://schemas.microsoft.com/office/powerpoint/2010/main" val="1836890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Core Action 2: A Closer Look</a:t>
            </a:r>
          </a:p>
        </p:txBody>
      </p:sp>
      <p:sp>
        <p:nvSpPr>
          <p:cNvPr id="3" name="Content Placeholder 2"/>
          <p:cNvSpPr>
            <a:spLocks noGrp="1"/>
          </p:cNvSpPr>
          <p:nvPr>
            <p:ph idx="1"/>
          </p:nvPr>
        </p:nvSpPr>
        <p:spPr/>
        <p:txBody>
          <a:bodyPr/>
          <a:lstStyle/>
          <a:p>
            <a:endParaRPr lang="en-US" dirty="0">
              <a:solidFill>
                <a:srgbClr val="FF0000"/>
              </a:solidFill>
            </a:endParaRPr>
          </a:p>
          <a:p>
            <a:endParaRPr lang="en-US" dirty="0">
              <a:solidFill>
                <a:srgbClr val="FF0000"/>
              </a:solidFill>
            </a:endParaRPr>
          </a:p>
          <a:p>
            <a:endParaRPr lang="en-US"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65" y="1518298"/>
            <a:ext cx="7905750" cy="819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715" y="3825813"/>
            <a:ext cx="4695825" cy="2324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a:extLst>
              <a:ext uri="{FF2B5EF4-FFF2-40B4-BE49-F238E27FC236}">
                <a16:creationId xmlns:a16="http://schemas.microsoft.com/office/drawing/2014/main" id="{33283BB0-5223-4D0F-9689-D4D333D6C479}"/>
              </a:ext>
            </a:extLst>
          </p:cNvPr>
          <p:cNvSpPr txBox="1"/>
          <p:nvPr/>
        </p:nvSpPr>
        <p:spPr>
          <a:xfrm>
            <a:off x="262865" y="2665664"/>
            <a:ext cx="6935079" cy="646331"/>
          </a:xfrm>
          <a:prstGeom prst="rect">
            <a:avLst/>
          </a:prstGeom>
          <a:noFill/>
        </p:spPr>
        <p:txBody>
          <a:bodyPr wrap="square" rtlCol="0">
            <a:spAutoFit/>
          </a:bodyPr>
          <a:lstStyle/>
          <a:p>
            <a:r>
              <a:rPr lang="en-US" dirty="0"/>
              <a:t>A. The teacher makes the mathematics of the lesson explicit through the use of explanations, representations, tasks, and/or examples.</a:t>
            </a:r>
          </a:p>
        </p:txBody>
      </p:sp>
    </p:spTree>
    <p:extLst>
      <p:ext uri="{BB962C8B-B14F-4D97-AF65-F5344CB8AC3E}">
        <p14:creationId xmlns:p14="http://schemas.microsoft.com/office/powerpoint/2010/main" val="63060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dirty="0">
                <a:solidFill>
                  <a:schemeClr val="tx1"/>
                </a:solidFill>
              </a:rPr>
              <a:t>Norms</a:t>
            </a:r>
            <a:endParaRPr dirty="0">
              <a:solidFill>
                <a:schemeClr val="tx1"/>
              </a:solidFill>
            </a:endParaRPr>
          </a:p>
        </p:txBody>
      </p:sp>
      <p:sp>
        <p:nvSpPr>
          <p:cNvPr id="417" name="Google Shape;417;p58"/>
          <p:cNvSpPr txBox="1">
            <a:spLocks noGrp="1"/>
          </p:cNvSpPr>
          <p:nvPr>
            <p:ph type="body" idx="1"/>
          </p:nvPr>
        </p:nvSpPr>
        <p:spPr>
          <a:xfrm>
            <a:off x="457200" y="1295400"/>
            <a:ext cx="8229600" cy="45261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3F3F39"/>
              </a:buClr>
              <a:buSzPts val="2590"/>
              <a:buFont typeface="Arial"/>
              <a:buChar char="•"/>
            </a:pPr>
            <a:r>
              <a:rPr lang="en-US" sz="2590" b="1" i="0" u="none" strike="noStrike" cap="none" dirty="0">
                <a:solidFill>
                  <a:schemeClr val="tx1"/>
                </a:solidFill>
                <a:latin typeface="Lucida Sans"/>
                <a:ea typeface="Lucida Sans"/>
                <a:cs typeface="Lucida Sans"/>
                <a:sym typeface="Lucida Sans"/>
              </a:rPr>
              <a:t>Listen with the intent to understand. </a:t>
            </a:r>
            <a:r>
              <a:rPr lang="en-US" sz="2590" b="0" i="0" u="none" strike="noStrike" cap="none" dirty="0">
                <a:solidFill>
                  <a:schemeClr val="tx1"/>
                </a:solidFill>
                <a:latin typeface="Lucida Sans"/>
                <a:ea typeface="Lucida Sans"/>
                <a:cs typeface="Lucida Sans"/>
                <a:sym typeface="Lucida Sans"/>
              </a:rPr>
              <a:t>Ask questions!</a:t>
            </a:r>
            <a:endParaRPr sz="2590" b="1" i="0" u="none" strike="noStrike" cap="none" dirty="0">
              <a:solidFill>
                <a:schemeClr val="tx1"/>
              </a:solidFill>
              <a:latin typeface="Lucida Sans"/>
              <a:ea typeface="Lucida Sans"/>
              <a:cs typeface="Lucida Sans"/>
              <a:sym typeface="Lucida Sans"/>
            </a:endParaRPr>
          </a:p>
          <a:p>
            <a:pPr marL="457200" marR="0" lvl="0" indent="-292735" algn="l" rtl="0">
              <a:lnSpc>
                <a:spcPct val="90000"/>
              </a:lnSpc>
              <a:spcBef>
                <a:spcPts val="518"/>
              </a:spcBef>
              <a:spcAft>
                <a:spcPts val="0"/>
              </a:spcAft>
              <a:buClr>
                <a:srgbClr val="3F3F39"/>
              </a:buClr>
              <a:buSzPts val="2590"/>
              <a:buFont typeface="Arial"/>
              <a:buNone/>
            </a:pPr>
            <a:endParaRPr sz="2590" b="0" i="0" u="none" strike="noStrike" cap="none" dirty="0">
              <a:solidFill>
                <a:schemeClr val="tx1"/>
              </a:solidFill>
              <a:latin typeface="Lucida Sans"/>
              <a:ea typeface="Lucida Sans"/>
              <a:cs typeface="Lucida Sans"/>
              <a:sym typeface="Lucida Sans"/>
            </a:endParaRPr>
          </a:p>
          <a:p>
            <a:pPr marL="457200" marR="0" lvl="0" indent="-457200" algn="l" rtl="0">
              <a:lnSpc>
                <a:spcPct val="90000"/>
              </a:lnSpc>
              <a:spcBef>
                <a:spcPts val="518"/>
              </a:spcBef>
              <a:spcAft>
                <a:spcPts val="0"/>
              </a:spcAft>
              <a:buClr>
                <a:srgbClr val="3F3F39"/>
              </a:buClr>
              <a:buSzPts val="2590"/>
              <a:buFont typeface="Arial"/>
              <a:buChar char="•"/>
            </a:pPr>
            <a:r>
              <a:rPr lang="en-US" sz="2590" b="1" i="0" u="none" strike="noStrike" cap="none" dirty="0">
                <a:solidFill>
                  <a:schemeClr val="tx1"/>
                </a:solidFill>
                <a:latin typeface="Lucida Sans"/>
                <a:ea typeface="Lucida Sans"/>
                <a:cs typeface="Lucida Sans"/>
                <a:sym typeface="Lucida Sans"/>
              </a:rPr>
              <a:t>Focus on how this applies to your daily work.</a:t>
            </a:r>
            <a:r>
              <a:rPr lang="en-US" sz="2590" b="0" i="0" u="none" strike="noStrike" cap="none" dirty="0">
                <a:solidFill>
                  <a:schemeClr val="tx1"/>
                </a:solidFill>
                <a:ea typeface="Lucida Sans"/>
                <a:sym typeface="Lucida Sans"/>
              </a:rPr>
              <a:t> Imagine the possibilities!</a:t>
            </a:r>
            <a:endParaRPr dirty="0">
              <a:solidFill>
                <a:schemeClr val="tx1"/>
              </a:solidFill>
            </a:endParaRPr>
          </a:p>
          <a:p>
            <a:pPr marL="457200" marR="0" lvl="0" indent="-292735" algn="l" rtl="0">
              <a:lnSpc>
                <a:spcPct val="90000"/>
              </a:lnSpc>
              <a:spcBef>
                <a:spcPts val="518"/>
              </a:spcBef>
              <a:spcAft>
                <a:spcPts val="0"/>
              </a:spcAft>
              <a:buClr>
                <a:srgbClr val="3F3F39"/>
              </a:buClr>
              <a:buSzPts val="2590"/>
              <a:buFont typeface="Arial"/>
              <a:buNone/>
            </a:pPr>
            <a:endParaRPr sz="2590" b="0" i="0" u="none" strike="noStrike" cap="none" dirty="0">
              <a:solidFill>
                <a:schemeClr val="tx1"/>
              </a:solidFill>
              <a:latin typeface="Lucida Sans"/>
              <a:ea typeface="Lucida Sans"/>
              <a:cs typeface="Lucida Sans"/>
              <a:sym typeface="Lucida Sans"/>
            </a:endParaRPr>
          </a:p>
          <a:p>
            <a:pPr marL="457200" marR="0" lvl="0" indent="-457200" algn="l" rtl="0">
              <a:lnSpc>
                <a:spcPct val="90000"/>
              </a:lnSpc>
              <a:spcBef>
                <a:spcPts val="518"/>
              </a:spcBef>
              <a:spcAft>
                <a:spcPts val="0"/>
              </a:spcAft>
              <a:buClr>
                <a:srgbClr val="3F3F39"/>
              </a:buClr>
              <a:buSzPts val="2590"/>
              <a:buFont typeface="Arial"/>
              <a:buChar char="•"/>
            </a:pPr>
            <a:r>
              <a:rPr lang="en-US" sz="2590" b="1" i="0" u="none" strike="noStrike" cap="none" dirty="0">
                <a:solidFill>
                  <a:schemeClr val="tx1"/>
                </a:solidFill>
                <a:latin typeface="Lucida Sans"/>
                <a:ea typeface="Lucida Sans"/>
                <a:cs typeface="Lucida Sans"/>
                <a:sym typeface="Lucida Sans"/>
              </a:rPr>
              <a:t>Create a safe place to air confusion and raise questions</a:t>
            </a:r>
            <a:r>
              <a:rPr lang="en-US" sz="2590" b="0" i="0" u="none" strike="noStrike" cap="none" dirty="0">
                <a:solidFill>
                  <a:schemeClr val="tx1"/>
                </a:solidFill>
                <a:ea typeface="Lucida Sans"/>
                <a:sym typeface="Lucida Sans"/>
              </a:rPr>
              <a:t>.  Share your ideas and encourage others to do the same.</a:t>
            </a:r>
            <a:endParaRPr dirty="0">
              <a:solidFill>
                <a:schemeClr val="tx1"/>
              </a:solidFill>
            </a:endParaRPr>
          </a:p>
          <a:p>
            <a:pPr marL="457200" marR="0" lvl="0" indent="-292735" algn="l" rtl="0">
              <a:lnSpc>
                <a:spcPct val="90000"/>
              </a:lnSpc>
              <a:spcBef>
                <a:spcPts val="518"/>
              </a:spcBef>
              <a:spcAft>
                <a:spcPts val="0"/>
              </a:spcAft>
              <a:buClr>
                <a:srgbClr val="3F3F39"/>
              </a:buClr>
              <a:buSzPts val="2590"/>
              <a:buFont typeface="Arial"/>
              <a:buNone/>
            </a:pPr>
            <a:endParaRPr sz="2590" b="0" i="0" u="none" strike="noStrike" cap="none" dirty="0">
              <a:solidFill>
                <a:schemeClr val="tx1"/>
              </a:solidFill>
              <a:latin typeface="Lucida Sans"/>
              <a:ea typeface="Lucida Sans"/>
              <a:cs typeface="Lucida Sans"/>
              <a:sym typeface="Lucida Sans"/>
            </a:endParaRPr>
          </a:p>
          <a:p>
            <a:pPr marL="457200" marR="0" lvl="0" indent="-457200" algn="l" rtl="0">
              <a:lnSpc>
                <a:spcPct val="90000"/>
              </a:lnSpc>
              <a:spcBef>
                <a:spcPts val="518"/>
              </a:spcBef>
              <a:spcAft>
                <a:spcPts val="0"/>
              </a:spcAft>
              <a:buClr>
                <a:srgbClr val="3F3F39"/>
              </a:buClr>
              <a:buSzPts val="2590"/>
              <a:buFont typeface="Arial"/>
              <a:buChar char="•"/>
            </a:pPr>
            <a:r>
              <a:rPr lang="en-US" sz="2590" b="0" i="0" u="none" strike="noStrike" cap="none" dirty="0">
                <a:solidFill>
                  <a:schemeClr val="tx1"/>
                </a:solidFill>
                <a:latin typeface="Lucida Sans"/>
                <a:ea typeface="Lucida Sans"/>
                <a:cs typeface="Lucida Sans"/>
                <a:sym typeface="Lucida Sans"/>
              </a:rPr>
              <a:t> </a:t>
            </a:r>
            <a:r>
              <a:rPr lang="en-US" sz="2590" b="1" i="0" u="none" strike="noStrike" cap="none" dirty="0">
                <a:solidFill>
                  <a:schemeClr val="tx1"/>
                </a:solidFill>
                <a:ea typeface="Lucida Sans"/>
                <a:sym typeface="Lucida Sans"/>
              </a:rPr>
              <a:t>Support ideas with evidence.  Always.</a:t>
            </a:r>
            <a:endParaRPr dirty="0">
              <a:solidFill>
                <a:schemeClr val="tx1"/>
              </a:solidFill>
            </a:endParaRPr>
          </a:p>
        </p:txBody>
      </p:sp>
    </p:spTree>
    <p:extLst>
      <p:ext uri="{BB962C8B-B14F-4D97-AF65-F5344CB8AC3E}">
        <p14:creationId xmlns:p14="http://schemas.microsoft.com/office/powerpoint/2010/main" val="3452064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Don’t Leave Out the Math: </a:t>
            </a:r>
            <a:br>
              <a:rPr lang="en-US" b="1" dirty="0"/>
            </a:br>
            <a:r>
              <a:rPr lang="en-US" b="1" dirty="0"/>
              <a:t>Phil </a:t>
            </a:r>
            <a:r>
              <a:rPr lang="en-US" b="1" dirty="0" err="1"/>
              <a:t>Daro</a:t>
            </a:r>
            <a:r>
              <a:rPr lang="en-US" b="1" dirty="0"/>
              <a:t> on Teaching</a:t>
            </a:r>
            <a:endParaRPr lang="en-US" b="1" dirty="0">
              <a:solidFill>
                <a:schemeClr val="tx1"/>
              </a:solidFill>
            </a:endParaRPr>
          </a:p>
        </p:txBody>
      </p:sp>
      <p:sp>
        <p:nvSpPr>
          <p:cNvPr id="3" name="Content Placeholder 2"/>
          <p:cNvSpPr>
            <a:spLocks noGrp="1"/>
          </p:cNvSpPr>
          <p:nvPr>
            <p:ph idx="1"/>
          </p:nvPr>
        </p:nvSpPr>
        <p:spPr/>
        <p:txBody>
          <a:bodyPr/>
          <a:lstStyle/>
          <a:p>
            <a:endParaRPr lang="en-US" dirty="0">
              <a:solidFill>
                <a:srgbClr val="FF0000"/>
              </a:solidFill>
            </a:endParaRPr>
          </a:p>
          <a:p>
            <a:endParaRPr lang="en-US" dirty="0">
              <a:solidFill>
                <a:srgbClr val="FF0000"/>
              </a:solidFill>
            </a:endParaRPr>
          </a:p>
          <a:p>
            <a:endParaRPr lang="en-US" dirty="0">
              <a:solidFill>
                <a:schemeClr val="tx1"/>
              </a:solidFill>
            </a:endParaRPr>
          </a:p>
        </p:txBody>
      </p:sp>
      <p:pic>
        <p:nvPicPr>
          <p:cNvPr id="5" name="Picture 4">
            <a:extLst>
              <a:ext uri="{FF2B5EF4-FFF2-40B4-BE49-F238E27FC236}">
                <a16:creationId xmlns:a16="http://schemas.microsoft.com/office/drawing/2014/main" id="{173723EE-9622-4B4D-A019-C9C26026FA58}"/>
              </a:ext>
            </a:extLst>
          </p:cNvPr>
          <p:cNvPicPr>
            <a:picLocks noChangeAspect="1"/>
          </p:cNvPicPr>
          <p:nvPr/>
        </p:nvPicPr>
        <p:blipFill>
          <a:blip r:embed="rId3"/>
          <a:stretch>
            <a:fillRect/>
          </a:stretch>
        </p:blipFill>
        <p:spPr>
          <a:xfrm>
            <a:off x="457200" y="1417638"/>
            <a:ext cx="6244291" cy="3628644"/>
          </a:xfrm>
          <a:prstGeom prst="rect">
            <a:avLst/>
          </a:prstGeom>
        </p:spPr>
      </p:pic>
    </p:spTree>
    <p:extLst>
      <p:ext uri="{BB962C8B-B14F-4D97-AF65-F5344CB8AC3E}">
        <p14:creationId xmlns:p14="http://schemas.microsoft.com/office/powerpoint/2010/main" val="3265617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Core Action 2: Finding Evidence</a:t>
            </a:r>
          </a:p>
        </p:txBody>
      </p:sp>
      <p:sp>
        <p:nvSpPr>
          <p:cNvPr id="4" name="Slide Number Placeholder 3"/>
          <p:cNvSpPr>
            <a:spLocks noGrp="1"/>
          </p:cNvSpPr>
          <p:nvPr>
            <p:ph type="sldNum" sz="quarter" idx="4294967295"/>
          </p:nvPr>
        </p:nvSpPr>
        <p:spPr>
          <a:xfrm>
            <a:off x="7010400" y="6550025"/>
            <a:ext cx="2133600" cy="320675"/>
          </a:xfrm>
          <a:prstGeom prst="rect">
            <a:avLst/>
          </a:prstGeom>
        </p:spPr>
        <p:txBody>
          <a:bodyPr/>
          <a:lstStyle/>
          <a:p>
            <a:r>
              <a:rPr lang="en-US" dirty="0"/>
              <a:t>   </a:t>
            </a:r>
          </a:p>
        </p:txBody>
      </p:sp>
      <p:sp>
        <p:nvSpPr>
          <p:cNvPr id="5" name="Rectangle 4"/>
          <p:cNvSpPr/>
          <p:nvPr/>
        </p:nvSpPr>
        <p:spPr>
          <a:xfrm>
            <a:off x="747484" y="1371600"/>
            <a:ext cx="7728857" cy="4154984"/>
          </a:xfrm>
          <a:prstGeom prst="rect">
            <a:avLst/>
          </a:prstGeom>
        </p:spPr>
        <p:txBody>
          <a:bodyPr wrap="square">
            <a:spAutoFit/>
          </a:bodyPr>
          <a:lstStyle/>
          <a:p>
            <a:pPr marL="457200" indent="-457200">
              <a:buFont typeface="Arial" pitchFamily="34" charset="0"/>
              <a:buChar char="•"/>
            </a:pPr>
            <a:r>
              <a:rPr lang="en-US" sz="2400" dirty="0">
                <a:latin typeface="Lucida Sans" panose="020B0602030504020204" pitchFamily="34" charset="0"/>
              </a:rPr>
              <a:t>Each small group will be assigned one indicator from Core Action 2</a:t>
            </a:r>
          </a:p>
          <a:p>
            <a:endParaRPr lang="en-US" sz="2400" dirty="0">
              <a:latin typeface="Lucida Sans" panose="020B0602030504020204" pitchFamily="34" charset="0"/>
            </a:endParaRPr>
          </a:p>
          <a:p>
            <a:pPr marL="457200" indent="-457200">
              <a:buFont typeface="Arial" pitchFamily="34" charset="0"/>
              <a:buChar char="•"/>
            </a:pPr>
            <a:r>
              <a:rPr lang="en-US" sz="2400" dirty="0">
                <a:latin typeface="Lucida Sans" panose="020B0602030504020204" pitchFamily="34" charset="0"/>
              </a:rPr>
              <a:t>Highlight 4 – 7 key words in the indicator, including words from the scale</a:t>
            </a:r>
          </a:p>
          <a:p>
            <a:endParaRPr lang="en-US" sz="2400" dirty="0">
              <a:latin typeface="Lucida Sans" panose="020B0602030504020204" pitchFamily="34" charset="0"/>
            </a:endParaRPr>
          </a:p>
          <a:p>
            <a:pPr marL="457200" lvl="0" indent="-457200">
              <a:buFont typeface="Arial" pitchFamily="34" charset="0"/>
              <a:buChar char="•"/>
            </a:pPr>
            <a:r>
              <a:rPr lang="en-US" sz="2400" dirty="0">
                <a:latin typeface="Lucida Sans" panose="020B0602030504020204" pitchFamily="34" charset="0"/>
              </a:rPr>
              <a:t>Describe 2 or 3 examples that would show this indicator being met</a:t>
            </a:r>
          </a:p>
          <a:p>
            <a:pPr lvl="0"/>
            <a:endParaRPr lang="en-US" sz="2400" dirty="0">
              <a:latin typeface="Lucida Sans" panose="020B0602030504020204" pitchFamily="34" charset="0"/>
            </a:endParaRPr>
          </a:p>
          <a:p>
            <a:pPr marL="457200" lvl="0" indent="-457200">
              <a:buFont typeface="Arial" pitchFamily="34" charset="0"/>
              <a:buChar char="•"/>
            </a:pPr>
            <a:r>
              <a:rPr lang="en-US" sz="2400" dirty="0">
                <a:latin typeface="Lucida Sans" panose="020B0602030504020204" pitchFamily="34" charset="0"/>
              </a:rPr>
              <a:t>Describe 1 or 2 examples that would show this indicator not being met</a:t>
            </a:r>
          </a:p>
        </p:txBody>
      </p:sp>
    </p:spTree>
    <p:extLst>
      <p:ext uri="{BB962C8B-B14F-4D97-AF65-F5344CB8AC3E}">
        <p14:creationId xmlns:p14="http://schemas.microsoft.com/office/powerpoint/2010/main" val="3332454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normAutofit fontScale="90000"/>
          </a:bodyPr>
          <a:lstStyle/>
          <a:p>
            <a:r>
              <a:rPr lang="en-US" b="1" dirty="0"/>
              <a:t>How do I know if the instructional practices allow all students to learn the content of the lesson?</a:t>
            </a:r>
          </a:p>
        </p:txBody>
      </p:sp>
      <p:sp>
        <p:nvSpPr>
          <p:cNvPr id="4" name="Content Placeholder 2"/>
          <p:cNvSpPr txBox="1">
            <a:spLocks/>
          </p:cNvSpPr>
          <p:nvPr/>
        </p:nvSpPr>
        <p:spPr>
          <a:xfrm>
            <a:off x="533400" y="1219200"/>
            <a:ext cx="8534400" cy="5257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fontAlgn="base">
              <a:buFont typeface="Arial" pitchFamily="34" charset="0"/>
              <a:buChar char="•"/>
            </a:pPr>
            <a:endParaRPr lang="en-US" sz="2200" dirty="0"/>
          </a:p>
          <a:p>
            <a:pPr marL="514350" indent="-514350" fontAlgn="base">
              <a:buFont typeface="Arial" pitchFamily="34" charset="0"/>
              <a:buChar char="•"/>
            </a:pPr>
            <a:r>
              <a:rPr lang="en-US" sz="2000" dirty="0">
                <a:latin typeface="Lucida Sans" panose="020B0602030504020204" pitchFamily="34" charset="0"/>
              </a:rPr>
              <a:t>How </a:t>
            </a:r>
            <a:r>
              <a:rPr lang="en-US" sz="2000" dirty="0">
                <a:solidFill>
                  <a:schemeClr val="tx1"/>
                </a:solidFill>
                <a:latin typeface="Lucida Sans" panose="020B0602030504020204" pitchFamily="34" charset="0"/>
              </a:rPr>
              <a:t>is</a:t>
            </a:r>
            <a:r>
              <a:rPr lang="en-US" sz="2000" dirty="0">
                <a:latin typeface="Lucida Sans" panose="020B0602030504020204" pitchFamily="34" charset="0"/>
              </a:rPr>
              <a:t> the mathematics of the lesson made explicit? </a:t>
            </a:r>
            <a:r>
              <a:rPr lang="en-US" sz="2000" dirty="0">
                <a:solidFill>
                  <a:schemeClr val="tx1"/>
                </a:solidFill>
                <a:latin typeface="Lucida Sans" panose="020B0602030504020204" pitchFamily="34" charset="0"/>
              </a:rPr>
              <a:t>How does </a:t>
            </a:r>
            <a:r>
              <a:rPr lang="en-US" sz="2000" dirty="0">
                <a:latin typeface="Lucida Sans" panose="020B0602030504020204" pitchFamily="34" charset="0"/>
              </a:rPr>
              <a:t>the instruction go beyond just gett</a:t>
            </a:r>
            <a:r>
              <a:rPr lang="en-US" sz="2000" dirty="0">
                <a:solidFill>
                  <a:schemeClr val="tx1"/>
                </a:solidFill>
                <a:latin typeface="Lucida Sans" panose="020B0602030504020204" pitchFamily="34" charset="0"/>
              </a:rPr>
              <a:t>ing</a:t>
            </a:r>
            <a:r>
              <a:rPr lang="en-US" sz="2000" dirty="0">
                <a:latin typeface="Lucida Sans" panose="020B0602030504020204" pitchFamily="34" charset="0"/>
              </a:rPr>
              <a:t> the answer?</a:t>
            </a:r>
          </a:p>
          <a:p>
            <a:pPr marL="514350" indent="-514350">
              <a:buFont typeface="Arial" pitchFamily="34" charset="0"/>
              <a:buChar char="•"/>
            </a:pPr>
            <a:r>
              <a:rPr lang="en-US" sz="2000">
                <a:latin typeface="Lucida Sans" panose="020B0602030504020204" pitchFamily="34" charset="0"/>
              </a:rPr>
              <a:t>How </a:t>
            </a:r>
            <a:r>
              <a:rPr lang="en-US" sz="2000" dirty="0">
                <a:latin typeface="Lucida Sans" panose="020B0602030504020204" pitchFamily="34" charset="0"/>
              </a:rPr>
              <a:t>does the teacher check for understanding</a:t>
            </a:r>
            <a:r>
              <a:rPr lang="en-US" sz="2000" dirty="0">
                <a:solidFill>
                  <a:schemeClr val="tx1"/>
                </a:solidFill>
                <a:latin typeface="Lucida Sans" panose="020B0602030504020204" pitchFamily="34" charset="0"/>
              </a:rPr>
              <a:t>? How does the lesson change based on those checks?</a:t>
            </a:r>
          </a:p>
          <a:p>
            <a:pPr marL="514350" indent="-514350">
              <a:buFont typeface="Arial" pitchFamily="34" charset="0"/>
              <a:buChar char="•"/>
            </a:pPr>
            <a:r>
              <a:rPr lang="en-US" sz="2000" dirty="0">
                <a:latin typeface="Lucida Sans" panose="020B0602030504020204" pitchFamily="34" charset="0"/>
              </a:rPr>
              <a:t>What student solution methods are shared to support understanding?</a:t>
            </a:r>
          </a:p>
          <a:p>
            <a:pPr marL="342900" indent="-342900">
              <a:buFont typeface="Arial" pitchFamily="34" charset="0"/>
              <a:buChar char="•"/>
            </a:pPr>
            <a:r>
              <a:rPr lang="en-US" sz="2000" dirty="0">
                <a:latin typeface="Lucida Sans" panose="020B0602030504020204" pitchFamily="34" charset="0"/>
              </a:rPr>
              <a:t>  How is the mathematics of the lesson summarized?</a:t>
            </a:r>
          </a:p>
        </p:txBody>
      </p:sp>
      <p:sp>
        <p:nvSpPr>
          <p:cNvPr id="5" name="TextBox 4"/>
          <p:cNvSpPr txBox="1"/>
          <p:nvPr/>
        </p:nvSpPr>
        <p:spPr>
          <a:xfrm>
            <a:off x="2407154" y="5490984"/>
            <a:ext cx="4606708" cy="685800"/>
          </a:xfrm>
          <a:prstGeom prst="rect">
            <a:avLst/>
          </a:prstGeom>
          <a:solidFill>
            <a:schemeClr val="bg1">
              <a:lumMod val="85000"/>
            </a:schemeClr>
          </a:solidFill>
        </p:spPr>
        <p:txBody>
          <a:bodyPr vert="horz" wrap="square" lIns="91440" tIns="45720" rIns="91440" bIns="45720" rtlCol="0" anchor="ctr">
            <a:normAutofit fontScale="92500" lnSpcReduction="20000"/>
          </a:bodyPr>
          <a:lstStyle/>
          <a:p>
            <a:pPr marL="57150" algn="ctr">
              <a:lnSpc>
                <a:spcPct val="114000"/>
              </a:lnSpc>
              <a:spcBef>
                <a:spcPts val="600"/>
              </a:spcBef>
            </a:pPr>
            <a:r>
              <a:rPr lang="en-US" sz="2200" b="1" dirty="0">
                <a:solidFill>
                  <a:schemeClr val="tx1">
                    <a:lumMod val="85000"/>
                    <a:lumOff val="15000"/>
                  </a:schemeClr>
                </a:solidFill>
              </a:rPr>
              <a:t>Digital Planning Tool available at </a:t>
            </a:r>
            <a:r>
              <a:rPr lang="en-US" sz="2200" b="1" i="1" dirty="0">
                <a:solidFill>
                  <a:schemeClr val="tx1">
                    <a:lumMod val="85000"/>
                    <a:lumOff val="15000"/>
                  </a:schemeClr>
                </a:solidFill>
              </a:rPr>
              <a:t>achievethecore.org/lesson-planning-tool</a:t>
            </a:r>
            <a:endParaRPr lang="en-US" sz="2200" b="1" dirty="0">
              <a:solidFill>
                <a:schemeClr val="tx1">
                  <a:lumMod val="85000"/>
                  <a:lumOff val="15000"/>
                </a:schemeClr>
              </a:solidFill>
            </a:endParaRPr>
          </a:p>
        </p:txBody>
      </p:sp>
    </p:spTree>
    <p:extLst>
      <p:ext uri="{BB962C8B-B14F-4D97-AF65-F5344CB8AC3E}">
        <p14:creationId xmlns:p14="http://schemas.microsoft.com/office/powerpoint/2010/main" val="191503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29717" y="6550228"/>
            <a:ext cx="2133600" cy="320040"/>
          </a:xfrm>
          <a:prstGeom prst="rect">
            <a:avLst/>
          </a:prstGeom>
        </p:spPr>
        <p:txBody>
          <a:bodyPr/>
          <a:lstStyle/>
          <a:p>
            <a:r>
              <a:rPr lang="en-US" dirty="0"/>
              <a:t> </a:t>
            </a:r>
          </a:p>
        </p:txBody>
      </p:sp>
      <p:sp>
        <p:nvSpPr>
          <p:cNvPr id="5" name="Title 2"/>
          <p:cNvSpPr>
            <a:spLocks noGrp="1"/>
          </p:cNvSpPr>
          <p:nvPr>
            <p:ph type="title"/>
          </p:nvPr>
        </p:nvSpPr>
        <p:spPr>
          <a:xfrm>
            <a:off x="457200" y="-189655"/>
            <a:ext cx="8229600" cy="1257300"/>
          </a:xfrm>
        </p:spPr>
        <p:txBody>
          <a:bodyPr/>
          <a:lstStyle/>
          <a:p>
            <a:r>
              <a:rPr lang="en-US" b="1" dirty="0"/>
              <a:t>Core Action 3</a:t>
            </a:r>
          </a:p>
        </p:txBody>
      </p:sp>
      <p:pic>
        <p:nvPicPr>
          <p:cNvPr id="7" name="Picture 6">
            <a:extLst>
              <a:ext uri="{FF2B5EF4-FFF2-40B4-BE49-F238E27FC236}">
                <a16:creationId xmlns:a16="http://schemas.microsoft.com/office/drawing/2014/main" id="{BB9F3556-7DBF-46DE-8FB2-91F09A03E87B}"/>
              </a:ext>
            </a:extLst>
          </p:cNvPr>
          <p:cNvPicPr>
            <a:picLocks noChangeAspect="1"/>
          </p:cNvPicPr>
          <p:nvPr/>
        </p:nvPicPr>
        <p:blipFill>
          <a:blip r:embed="rId3"/>
          <a:stretch>
            <a:fillRect/>
          </a:stretch>
        </p:blipFill>
        <p:spPr>
          <a:xfrm>
            <a:off x="433137" y="681147"/>
            <a:ext cx="8229600" cy="5557439"/>
          </a:xfrm>
          <a:prstGeom prst="rect">
            <a:avLst/>
          </a:prstGeom>
        </p:spPr>
      </p:pic>
    </p:spTree>
    <p:extLst>
      <p:ext uri="{BB962C8B-B14F-4D97-AF65-F5344CB8AC3E}">
        <p14:creationId xmlns:p14="http://schemas.microsoft.com/office/powerpoint/2010/main" val="212209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8-08-01 at 4.37.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25" y="1749786"/>
            <a:ext cx="7886700" cy="1308100"/>
          </a:xfrm>
          <a:prstGeom prst="rect">
            <a:avLst/>
          </a:prstGeom>
        </p:spPr>
      </p:pic>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4294967295"/>
          </p:nvPr>
        </p:nvSpPr>
        <p:spPr>
          <a:xfrm>
            <a:off x="6929717" y="6550228"/>
            <a:ext cx="2133600" cy="320040"/>
          </a:xfrm>
          <a:prstGeom prst="rect">
            <a:avLst/>
          </a:prstGeom>
        </p:spPr>
        <p:txBody>
          <a:bodyPr/>
          <a:lstStyle/>
          <a:p>
            <a:r>
              <a:rPr lang="en-US" dirty="0"/>
              <a:t>   </a:t>
            </a:r>
          </a:p>
        </p:txBody>
      </p:sp>
      <p:sp>
        <p:nvSpPr>
          <p:cNvPr id="11" name="TextBox 10"/>
          <p:cNvSpPr txBox="1"/>
          <p:nvPr/>
        </p:nvSpPr>
        <p:spPr>
          <a:xfrm>
            <a:off x="609600" y="5638800"/>
            <a:ext cx="8275916" cy="685800"/>
          </a:xfrm>
          <a:prstGeom prst="rect">
            <a:avLst/>
          </a:prstGeom>
        </p:spPr>
        <p:txBody>
          <a:bodyPr vert="horz" wrap="square" lIns="91440" tIns="45720" rIns="91440" bIns="45720" rtlCol="0">
            <a:normAutofit fontScale="85000" lnSpcReduction="20000"/>
          </a:bodyPr>
          <a:lstStyle/>
          <a:p>
            <a:r>
              <a:rPr lang="en-US" sz="2800" baseline="30000" dirty="0"/>
              <a:t>5</a:t>
            </a:r>
            <a:r>
              <a:rPr lang="en-US" sz="2800" dirty="0"/>
              <a:t> </a:t>
            </a:r>
            <a:r>
              <a:rPr lang="en-US" sz="2100" dirty="0">
                <a:latin typeface="Lucida Sans" panose="020B0602030504020204" pitchFamily="34" charset="0"/>
              </a:rPr>
              <a:t>Some or most of the indicators should be observable in every lesson, though not all will be evident in all lessons</a:t>
            </a:r>
            <a:r>
              <a:rPr lang="en-US" sz="2600" dirty="0">
                <a:latin typeface="Lucida Sans" panose="020B0602030504020204" pitchFamily="34" charset="0"/>
              </a:rPr>
              <a:t>.</a:t>
            </a:r>
          </a:p>
        </p:txBody>
      </p:sp>
      <p:cxnSp>
        <p:nvCxnSpPr>
          <p:cNvPr id="7" name="Straight Arrow Connector 6"/>
          <p:cNvCxnSpPr/>
          <p:nvPr/>
        </p:nvCxnSpPr>
        <p:spPr>
          <a:xfrm flipH="1">
            <a:off x="1697397" y="613458"/>
            <a:ext cx="1411638" cy="11363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1710" y="2736550"/>
            <a:ext cx="547915" cy="6426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89374" y="3235158"/>
            <a:ext cx="635573" cy="6752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5263" y="428792"/>
            <a:ext cx="1900731" cy="461665"/>
          </a:xfrm>
          <a:prstGeom prst="rect">
            <a:avLst/>
          </a:prstGeom>
          <a:noFill/>
        </p:spPr>
        <p:txBody>
          <a:bodyPr wrap="none" rtlCol="0">
            <a:spAutoFit/>
          </a:bodyPr>
          <a:lstStyle/>
          <a:p>
            <a:r>
              <a:rPr lang="en-US" sz="2400" b="1" dirty="0"/>
              <a:t>Core Action 3</a:t>
            </a:r>
          </a:p>
        </p:txBody>
      </p:sp>
      <p:pic>
        <p:nvPicPr>
          <p:cNvPr id="13" name="Picture 12" descr="Screen Shot 2018-08-01 at 4.38.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70805"/>
            <a:ext cx="9144000" cy="900299"/>
          </a:xfrm>
          <a:prstGeom prst="rect">
            <a:avLst/>
          </a:prstGeom>
        </p:spPr>
      </p:pic>
    </p:spTree>
    <p:extLst>
      <p:ext uri="{BB962C8B-B14F-4D97-AF65-F5344CB8AC3E}">
        <p14:creationId xmlns:p14="http://schemas.microsoft.com/office/powerpoint/2010/main" val="2359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Standards for Mathematical Practice</a:t>
            </a:r>
          </a:p>
        </p:txBody>
      </p:sp>
      <p:sp>
        <p:nvSpPr>
          <p:cNvPr id="3" name="Content Placeholder 2"/>
          <p:cNvSpPr>
            <a:spLocks noGrp="1"/>
          </p:cNvSpPr>
          <p:nvPr>
            <p:ph sz="half" idx="2"/>
          </p:nvPr>
        </p:nvSpPr>
        <p:spPr/>
        <p:txBody>
          <a:bodyPr/>
          <a:lstStyle/>
          <a:p>
            <a:r>
              <a:rPr lang="en-US" dirty="0"/>
              <a:t> </a:t>
            </a:r>
          </a:p>
        </p:txBody>
      </p:sp>
      <p:sp>
        <p:nvSpPr>
          <p:cNvPr id="9" name="Content Placeholder 8"/>
          <p:cNvSpPr>
            <a:spLocks noGrp="1"/>
          </p:cNvSpPr>
          <p:nvPr>
            <p:ph sz="quarter" idx="4"/>
          </p:nvPr>
        </p:nvSpPr>
        <p:spPr>
          <a:xfrm>
            <a:off x="4648200" y="1600200"/>
            <a:ext cx="4041775" cy="3951288"/>
          </a:xfrm>
          <a:ln>
            <a:solidFill>
              <a:schemeClr val="tx1"/>
            </a:solidFill>
          </a:ln>
        </p:spPr>
        <p:txBody>
          <a:bodyPr>
            <a:noAutofit/>
          </a:bodyPr>
          <a:lstStyle/>
          <a:p>
            <a:r>
              <a:rPr lang="en-US" sz="2000" dirty="0"/>
              <a:t>There is not a one-to-one correspondence between the indicators for Core Action 3 and the Standards for Mathematical Practice. These indicators and the associated illustrative student behavior collectively represent the Standards for Mathematical Practice that are most easily observable during instruction.</a:t>
            </a:r>
          </a:p>
        </p:txBody>
      </p:sp>
      <p:sp>
        <p:nvSpPr>
          <p:cNvPr id="4" name="Slide Number Placeholder 3"/>
          <p:cNvSpPr>
            <a:spLocks noGrp="1"/>
          </p:cNvSpPr>
          <p:nvPr>
            <p:ph type="sldNum" sz="quarter" idx="4294967295"/>
          </p:nvPr>
        </p:nvSpPr>
        <p:spPr>
          <a:xfrm>
            <a:off x="6929717" y="6542181"/>
            <a:ext cx="2133600" cy="320040"/>
          </a:xfrm>
          <a:prstGeom prst="rect">
            <a:avLst/>
          </a:prstGeom>
        </p:spPr>
        <p:txBody>
          <a:bodyPr/>
          <a:lstStyle/>
          <a:p>
            <a:r>
              <a:rPr lang="en-US" dirty="0"/>
              <a:t> </a:t>
            </a:r>
          </a:p>
        </p:txBody>
      </p:sp>
      <p:sp>
        <p:nvSpPr>
          <p:cNvPr id="5" name="TextBox 4"/>
          <p:cNvSpPr txBox="1"/>
          <p:nvPr/>
        </p:nvSpPr>
        <p:spPr>
          <a:xfrm>
            <a:off x="4800600" y="1676400"/>
            <a:ext cx="3733800" cy="4114800"/>
          </a:xfrm>
          <a:prstGeom prst="rect">
            <a:avLst/>
          </a:prstGeom>
        </p:spPr>
        <p:txBody>
          <a:bodyPr vert="horz" wrap="square" lIns="91440" tIns="45720" rIns="91440" bIns="45720" rtlCol="0">
            <a:normAutofit/>
          </a:bodyPr>
          <a:lstStyle/>
          <a:p>
            <a:endParaRPr lang="en-US" sz="2800" dirty="0">
              <a:solidFill>
                <a:schemeClr val="tx1">
                  <a:lumMod val="50000"/>
                  <a:lumOff val="50000"/>
                </a:schemeClr>
              </a:solidFill>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414" t="37302" r="25793" b="17262"/>
          <a:stretch/>
        </p:blipFill>
        <p:spPr bwMode="auto">
          <a:xfrm>
            <a:off x="173416" y="1371600"/>
            <a:ext cx="4474784"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4616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66" y="697359"/>
            <a:ext cx="8606117" cy="5678905"/>
          </a:xfrm>
        </p:spPr>
        <p:txBody>
          <a:bodyPr>
            <a:normAutofit fontScale="77500" lnSpcReduction="20000"/>
          </a:bodyPr>
          <a:lstStyle/>
          <a:p>
            <a:pPr marL="0" indent="0">
              <a:buNone/>
            </a:pPr>
            <a:r>
              <a:rPr lang="en-US" dirty="0">
                <a:solidFill>
                  <a:schemeClr val="tx1"/>
                </a:solidFill>
              </a:rPr>
              <a:t>Provide all students with opportunities to exhibit mathematical practices while engaging with the content of the lesson. </a:t>
            </a:r>
          </a:p>
          <a:p>
            <a:pPr marL="0" indent="0">
              <a:buNone/>
            </a:pPr>
            <a:endParaRPr lang="en-US" b="1" dirty="0">
              <a:solidFill>
                <a:schemeClr val="tx1"/>
              </a:solidFill>
            </a:endParaRPr>
          </a:p>
          <a:p>
            <a:pPr>
              <a:buFont typeface="+mj-lt"/>
              <a:buAutoNum type="alphaUcPeriod"/>
            </a:pPr>
            <a:r>
              <a:rPr lang="en-US" dirty="0">
                <a:solidFill>
                  <a:schemeClr val="tx1"/>
                </a:solidFill>
              </a:rPr>
              <a:t>The teacher provides opportunities for all students to work with and practice course-level problems and exercises. Students work with and practice course-level problems and exercises.</a:t>
            </a:r>
          </a:p>
          <a:p>
            <a:pPr>
              <a:buFont typeface="+mj-lt"/>
              <a:buAutoNum type="alphaUcPeriod"/>
            </a:pPr>
            <a:r>
              <a:rPr lang="en-US" dirty="0">
                <a:solidFill>
                  <a:schemeClr val="tx1"/>
                </a:solidFill>
              </a:rPr>
              <a:t>The teacher cultivates reasoning and problem solving by allowing students to productively struggle. Students persevere in solving problems in the face of difficulty.</a:t>
            </a:r>
          </a:p>
          <a:p>
            <a:pPr>
              <a:buFont typeface="+mj-lt"/>
              <a:buAutoNum type="alphaUcPeriod"/>
            </a:pPr>
            <a:r>
              <a:rPr lang="en-US" dirty="0">
                <a:solidFill>
                  <a:schemeClr val="tx1"/>
                </a:solidFill>
              </a:rPr>
              <a:t>The teacher poses questions and problems that prompt students to explain their thinking about the content of the lesson. Students share their thinking about the content of the lesson beyond just stating answers.</a:t>
            </a:r>
          </a:p>
          <a:p>
            <a:pPr>
              <a:buFont typeface="+mj-lt"/>
              <a:buAutoNum type="alphaUcPeriod"/>
            </a:pPr>
            <a:r>
              <a:rPr lang="en-US" dirty="0">
                <a:solidFill>
                  <a:schemeClr val="tx1"/>
                </a:solidFill>
              </a:rPr>
              <a:t>The teacher creates the conditions for student conversations where students are encouraged to talk about each other’s thinking. Students talk and ask questions about each other’s thinking, in order to clarify or improve their own mathematical understanding.</a:t>
            </a:r>
          </a:p>
          <a:p>
            <a:pPr>
              <a:buFont typeface="+mj-lt"/>
              <a:buAutoNum type="alphaUcPeriod"/>
            </a:pPr>
            <a:r>
              <a:rPr lang="en-US" dirty="0">
                <a:solidFill>
                  <a:schemeClr val="tx1"/>
                </a:solidFill>
              </a:rPr>
              <a:t>The teacher connects and develops students’ informal language and mathematical ideas to precise mathematical language and ideas. Students use increasingly precise mathematical language and ideas. </a:t>
            </a:r>
          </a:p>
          <a:p>
            <a:pPr marL="0" indent="0">
              <a:buNone/>
            </a:pPr>
            <a:endParaRPr lang="en-US" dirty="0">
              <a:solidFill>
                <a:schemeClr val="tx1"/>
              </a:solidFill>
            </a:endParaRPr>
          </a:p>
          <a:p>
            <a:pPr marL="0" indent="0">
              <a:buNone/>
            </a:pPr>
            <a:r>
              <a:rPr lang="en-US" dirty="0">
                <a:solidFill>
                  <a:schemeClr val="tx1"/>
                </a:solidFill>
              </a:rPr>
              <a:t>Highlight 4–7 key words in each indicator for Core Action 3.</a:t>
            </a:r>
          </a:p>
        </p:txBody>
      </p:sp>
      <p:sp>
        <p:nvSpPr>
          <p:cNvPr id="4" name="Slide Number Placeholder 3"/>
          <p:cNvSpPr>
            <a:spLocks noGrp="1"/>
          </p:cNvSpPr>
          <p:nvPr>
            <p:ph type="sldNum" sz="quarter" idx="4294967295"/>
          </p:nvPr>
        </p:nvSpPr>
        <p:spPr>
          <a:xfrm>
            <a:off x="6940946" y="7269100"/>
            <a:ext cx="2133600" cy="320040"/>
          </a:xfrm>
          <a:prstGeom prst="rect">
            <a:avLst/>
          </a:prstGeom>
        </p:spPr>
        <p:txBody>
          <a:bodyPr/>
          <a:lstStyle/>
          <a:p>
            <a:r>
              <a:rPr lang="en-US" dirty="0"/>
              <a:t> </a:t>
            </a:r>
          </a:p>
        </p:txBody>
      </p:sp>
      <p:sp>
        <p:nvSpPr>
          <p:cNvPr id="6" name="Title 2"/>
          <p:cNvSpPr>
            <a:spLocks noGrp="1"/>
          </p:cNvSpPr>
          <p:nvPr>
            <p:ph type="title"/>
          </p:nvPr>
        </p:nvSpPr>
        <p:spPr>
          <a:xfrm>
            <a:off x="241166" y="-243068"/>
            <a:ext cx="8229600" cy="1257300"/>
          </a:xfrm>
        </p:spPr>
        <p:txBody>
          <a:bodyPr/>
          <a:lstStyle/>
          <a:p>
            <a:r>
              <a:rPr lang="en-US" b="1" dirty="0">
                <a:solidFill>
                  <a:schemeClr val="tx1"/>
                </a:solidFill>
              </a:rPr>
              <a:t>Core Action 3: Finding Evidence</a:t>
            </a:r>
          </a:p>
        </p:txBody>
      </p:sp>
    </p:spTree>
    <p:extLst>
      <p:ext uri="{BB962C8B-B14F-4D97-AF65-F5344CB8AC3E}">
        <p14:creationId xmlns:p14="http://schemas.microsoft.com/office/powerpoint/2010/main" val="2425111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1173162"/>
          </a:xfrm>
        </p:spPr>
        <p:txBody>
          <a:bodyPr>
            <a:noAutofit/>
          </a:bodyPr>
          <a:lstStyle/>
          <a:p>
            <a:r>
              <a:rPr lang="en-US" sz="2400" b="1" dirty="0">
                <a:solidFill>
                  <a:schemeClr val="tx1"/>
                </a:solidFill>
              </a:rPr>
              <a:t>How do I know that all students have opportunities to exhibit mathematical practices while engaging with the content of the lesson?</a:t>
            </a:r>
          </a:p>
        </p:txBody>
      </p:sp>
      <p:sp>
        <p:nvSpPr>
          <p:cNvPr id="4" name="Content Placeholder 2"/>
          <p:cNvSpPr txBox="1">
            <a:spLocks/>
          </p:cNvSpPr>
          <p:nvPr/>
        </p:nvSpPr>
        <p:spPr>
          <a:xfrm>
            <a:off x="381000" y="1295400"/>
            <a:ext cx="8534400" cy="4876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itchFamily="34" charset="0"/>
              <a:buChar char="•"/>
            </a:pPr>
            <a:endParaRPr lang="en-US" sz="1800" dirty="0">
              <a:solidFill>
                <a:schemeClr val="tx1"/>
              </a:solidFill>
              <a:latin typeface="Lucida Sans" panose="020B0602030504020204" pitchFamily="34" charset="0"/>
            </a:endParaRPr>
          </a:p>
          <a:p>
            <a:pPr marL="342900" indent="-342900">
              <a:buFont typeface="Arial" pitchFamily="34" charset="0"/>
              <a:buChar char="•"/>
            </a:pPr>
            <a:r>
              <a:rPr lang="en-US" sz="1800" dirty="0">
                <a:solidFill>
                  <a:schemeClr val="tx1"/>
                </a:solidFill>
                <a:latin typeface="Lucida Sans" panose="020B0602030504020204" pitchFamily="34" charset="0"/>
              </a:rPr>
              <a:t>Are questions and problems posed that prompt students to share their developing thinking?</a:t>
            </a:r>
          </a:p>
          <a:p>
            <a:pPr marL="342900" indent="-342900">
              <a:buFont typeface="Arial" pitchFamily="34" charset="0"/>
              <a:buChar char="•"/>
            </a:pPr>
            <a:r>
              <a:rPr lang="en-US" sz="1800" dirty="0">
                <a:solidFill>
                  <a:schemeClr val="tx1"/>
                </a:solidFill>
                <a:latin typeface="Lucida Sans" panose="020B0602030504020204" pitchFamily="34" charset="0"/>
              </a:rPr>
              <a:t>What opportunities do students have to work with and practice grade level problems?</a:t>
            </a:r>
          </a:p>
          <a:p>
            <a:pPr marL="342900" lvl="0" indent="-342900">
              <a:buFont typeface="Arial" pitchFamily="34" charset="0"/>
              <a:buChar char="•"/>
            </a:pPr>
            <a:r>
              <a:rPr lang="en-US" sz="1800" dirty="0">
                <a:solidFill>
                  <a:schemeClr val="tx1"/>
                </a:solidFill>
                <a:latin typeface="Lucida Sans" panose="020B0602030504020204" pitchFamily="34" charset="0"/>
              </a:rPr>
              <a:t>What strategies are used to encourage collaboration among students? </a:t>
            </a:r>
          </a:p>
          <a:p>
            <a:pPr marL="342900" lvl="0" indent="-342900">
              <a:buFont typeface="Arial" pitchFamily="34" charset="0"/>
              <a:buChar char="•"/>
            </a:pPr>
            <a:r>
              <a:rPr lang="en-US" sz="1800" dirty="0">
                <a:solidFill>
                  <a:schemeClr val="tx1"/>
                </a:solidFill>
                <a:latin typeface="Lucida Sans" panose="020B0602030504020204" pitchFamily="34" charset="0"/>
              </a:rPr>
              <a:t>Do students explain their thinking?</a:t>
            </a:r>
          </a:p>
          <a:p>
            <a:pPr marL="342900" lvl="0" indent="-342900">
              <a:buFont typeface="Arial" pitchFamily="34" charset="0"/>
              <a:buChar char="•"/>
            </a:pPr>
            <a:r>
              <a:rPr lang="en-US" sz="1800" dirty="0">
                <a:solidFill>
                  <a:schemeClr val="tx1"/>
                </a:solidFill>
                <a:latin typeface="Lucida Sans" panose="020B0602030504020204" pitchFamily="34" charset="0"/>
              </a:rPr>
              <a:t>Do students talk about each other’s thinking?</a:t>
            </a:r>
          </a:p>
          <a:p>
            <a:pPr marL="342900" lvl="0" indent="-342900">
              <a:buFont typeface="Arial" pitchFamily="34" charset="0"/>
              <a:buChar char="•"/>
            </a:pPr>
            <a:r>
              <a:rPr lang="en-US" sz="1800" dirty="0">
                <a:solidFill>
                  <a:schemeClr val="tx1"/>
                </a:solidFill>
                <a:latin typeface="Lucida Sans" panose="020B0602030504020204" pitchFamily="34" charset="0"/>
              </a:rPr>
              <a:t>Do students persist in solving challenging problems?</a:t>
            </a:r>
          </a:p>
          <a:p>
            <a:pPr marL="342900" lvl="0" indent="-342900">
              <a:buFont typeface="Arial" pitchFamily="34" charset="0"/>
              <a:buChar char="•"/>
            </a:pPr>
            <a:r>
              <a:rPr lang="en-US" sz="1800" dirty="0">
                <a:solidFill>
                  <a:schemeClr val="tx1"/>
                </a:solidFill>
                <a:latin typeface="Lucida Sans" panose="020B0602030504020204" pitchFamily="34" charset="0"/>
              </a:rPr>
              <a:t>Does the teacher connect student’s informal language to precise mathematical language?</a:t>
            </a:r>
          </a:p>
        </p:txBody>
      </p:sp>
      <p:sp>
        <p:nvSpPr>
          <p:cNvPr id="5" name="TextBox 4"/>
          <p:cNvSpPr txBox="1"/>
          <p:nvPr/>
        </p:nvSpPr>
        <p:spPr>
          <a:xfrm>
            <a:off x="2344846" y="5355903"/>
            <a:ext cx="4606708" cy="685800"/>
          </a:xfrm>
          <a:prstGeom prst="rect">
            <a:avLst/>
          </a:prstGeom>
          <a:solidFill>
            <a:schemeClr val="bg1">
              <a:lumMod val="85000"/>
            </a:schemeClr>
          </a:solidFill>
        </p:spPr>
        <p:txBody>
          <a:bodyPr vert="horz" wrap="square" lIns="91440" tIns="45720" rIns="91440" bIns="45720" rtlCol="0" anchor="ctr">
            <a:normAutofit fontScale="92500" lnSpcReduction="20000"/>
          </a:bodyPr>
          <a:lstStyle/>
          <a:p>
            <a:pPr marL="57150" algn="ctr">
              <a:lnSpc>
                <a:spcPct val="114000"/>
              </a:lnSpc>
              <a:spcBef>
                <a:spcPts val="600"/>
              </a:spcBef>
            </a:pPr>
            <a:r>
              <a:rPr lang="en-US" sz="2200" b="1" dirty="0">
                <a:solidFill>
                  <a:schemeClr val="tx1">
                    <a:lumMod val="85000"/>
                    <a:lumOff val="15000"/>
                  </a:schemeClr>
                </a:solidFill>
              </a:rPr>
              <a:t>Digital Planning Tool available at </a:t>
            </a:r>
            <a:r>
              <a:rPr lang="en-US" sz="2200" b="1" i="1" dirty="0">
                <a:solidFill>
                  <a:schemeClr val="tx1">
                    <a:lumMod val="85000"/>
                    <a:lumOff val="15000"/>
                  </a:schemeClr>
                </a:solidFill>
              </a:rPr>
              <a:t>achievethecore.org/lesson-planning-tool</a:t>
            </a:r>
            <a:endParaRPr lang="en-US" sz="2200" b="1" dirty="0">
              <a:solidFill>
                <a:schemeClr val="tx1">
                  <a:lumMod val="85000"/>
                  <a:lumOff val="15000"/>
                </a:schemeClr>
              </a:solidFill>
            </a:endParaRPr>
          </a:p>
        </p:txBody>
      </p:sp>
    </p:spTree>
    <p:extLst>
      <p:ext uri="{BB962C8B-B14F-4D97-AF65-F5344CB8AC3E}">
        <p14:creationId xmlns:p14="http://schemas.microsoft.com/office/powerpoint/2010/main" val="142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Core Action 3: Role Play Activity	</a:t>
            </a:r>
            <a:r>
              <a:rPr lang="en-US" dirty="0">
                <a:solidFill>
                  <a:schemeClr val="tx1"/>
                </a:solidFill>
              </a:rPr>
              <a:t>	</a:t>
            </a:r>
          </a:p>
        </p:txBody>
      </p:sp>
      <p:sp>
        <p:nvSpPr>
          <p:cNvPr id="4" name="Slide Number Placeholder 3"/>
          <p:cNvSpPr>
            <a:spLocks noGrp="1"/>
          </p:cNvSpPr>
          <p:nvPr>
            <p:ph type="sldNum" sz="quarter" idx="4294967295"/>
          </p:nvPr>
        </p:nvSpPr>
        <p:spPr>
          <a:xfrm>
            <a:off x="6929717" y="6550228"/>
            <a:ext cx="2133600" cy="320040"/>
          </a:xfrm>
          <a:prstGeom prst="rect">
            <a:avLst/>
          </a:prstGeom>
        </p:spPr>
        <p:txBody>
          <a:bodyPr/>
          <a:lstStyle/>
          <a:p>
            <a:fld id="{D5D39032-14E0-4AE3-8053-D9A3E931DA40}" type="slidenum">
              <a:rPr lang="en-US" smtClean="0"/>
              <a:pPr/>
              <a:t>48</a:t>
            </a:fld>
            <a:endParaRPr lang="en-US" dirty="0"/>
          </a:p>
        </p:txBody>
      </p:sp>
      <p:sp>
        <p:nvSpPr>
          <p:cNvPr id="7" name="Content Placeholder 2"/>
          <p:cNvSpPr>
            <a:spLocks noGrp="1"/>
          </p:cNvSpPr>
          <p:nvPr>
            <p:ph idx="1"/>
          </p:nvPr>
        </p:nvSpPr>
        <p:spPr/>
        <p:txBody>
          <a:bodyPr>
            <a:normAutofit/>
          </a:bodyPr>
          <a:lstStyle/>
          <a:p>
            <a:r>
              <a:rPr lang="en-US" dirty="0">
                <a:solidFill>
                  <a:schemeClr val="tx1"/>
                </a:solidFill>
              </a:rPr>
              <a:t>Using your given indicator from Core Action 3, create a three minute role play that you will present to the full group that shows evidence of the indicator.</a:t>
            </a:r>
          </a:p>
          <a:p>
            <a:pPr marL="0" indent="0">
              <a:buNone/>
            </a:pPr>
            <a:endParaRPr lang="en-US" dirty="0">
              <a:solidFill>
                <a:schemeClr val="tx1"/>
              </a:solidFill>
            </a:endParaRPr>
          </a:p>
          <a:p>
            <a:r>
              <a:rPr lang="en-US" dirty="0">
                <a:solidFill>
                  <a:schemeClr val="tx1"/>
                </a:solidFill>
              </a:rPr>
              <a:t>Be sure you show teacher and student behaviors that demonstrate your given indicator.</a:t>
            </a:r>
          </a:p>
          <a:p>
            <a:endParaRPr lang="en-US" b="1" dirty="0">
              <a:solidFill>
                <a:schemeClr val="tx1"/>
              </a:solidFill>
            </a:endParaRPr>
          </a:p>
          <a:p>
            <a:pPr marL="1085850" lvl="1" indent="-342900"/>
            <a:endParaRPr lang="en-US" b="1"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397018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Putting It All Together</a:t>
            </a:r>
          </a:p>
        </p:txBody>
      </p:sp>
      <p:sp>
        <p:nvSpPr>
          <p:cNvPr id="3" name="Content Placeholder 2"/>
          <p:cNvSpPr>
            <a:spLocks noGrp="1"/>
          </p:cNvSpPr>
          <p:nvPr>
            <p:ph idx="1"/>
          </p:nvPr>
        </p:nvSpPr>
        <p:spPr>
          <a:xfrm>
            <a:off x="457200" y="1631373"/>
            <a:ext cx="8229600" cy="4525963"/>
          </a:xfrm>
        </p:spPr>
        <p:txBody>
          <a:bodyPr/>
          <a:lstStyle/>
          <a:p>
            <a:pPr marL="0" indent="0">
              <a:buNone/>
            </a:pPr>
            <a:r>
              <a:rPr lang="en-US" dirty="0"/>
              <a:t>  </a:t>
            </a:r>
          </a:p>
        </p:txBody>
      </p:sp>
      <p:sp>
        <p:nvSpPr>
          <p:cNvPr id="4" name="Slide Number Placeholder 3"/>
          <p:cNvSpPr>
            <a:spLocks noGrp="1"/>
          </p:cNvSpPr>
          <p:nvPr>
            <p:ph type="sldNum" sz="quarter" idx="4294967295"/>
          </p:nvPr>
        </p:nvSpPr>
        <p:spPr>
          <a:xfrm>
            <a:off x="6929717" y="6550228"/>
            <a:ext cx="2133600" cy="320040"/>
          </a:xfrm>
          <a:prstGeom prst="rect">
            <a:avLst/>
          </a:prstGeom>
        </p:spPr>
        <p:txBody>
          <a:bodyPr/>
          <a:lstStyle/>
          <a:p>
            <a:fld id="{D5D39032-14E0-4AE3-8053-D9A3E931DA40}" type="slidenum">
              <a:rPr lang="en-US" smtClean="0"/>
              <a:pPr/>
              <a:t>49</a:t>
            </a:fld>
            <a:endParaRPr lang="en-US" dirty="0"/>
          </a:p>
        </p:txBody>
      </p:sp>
      <p:sp>
        <p:nvSpPr>
          <p:cNvPr id="5" name="Content Placeholder 2"/>
          <p:cNvSpPr txBox="1">
            <a:spLocks/>
          </p:cNvSpPr>
          <p:nvPr/>
        </p:nvSpPr>
        <p:spPr>
          <a:xfrm>
            <a:off x="609600" y="1447800"/>
            <a:ext cx="8229600" cy="48006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solidFill>
                  <a:schemeClr val="tx1"/>
                </a:solidFill>
                <a:latin typeface="Lucida Sans" panose="020B0602030504020204" pitchFamily="34" charset="0"/>
              </a:rPr>
              <a:t>Now, you will use the entire IPG to observe a lesson. </a:t>
            </a:r>
          </a:p>
          <a:p>
            <a:pPr marL="342900" indent="-342900">
              <a:spcAft>
                <a:spcPts val="600"/>
              </a:spcAft>
              <a:buFont typeface="Arial" panose="020B0604020202020204" pitchFamily="34" charset="0"/>
              <a:buChar char="•"/>
            </a:pPr>
            <a:r>
              <a:rPr lang="en-US" sz="1800" dirty="0">
                <a:solidFill>
                  <a:schemeClr val="tx1"/>
                </a:solidFill>
                <a:latin typeface="Lucida Sans" panose="020B0602030504020204" pitchFamily="34" charset="0"/>
              </a:rPr>
              <a:t>As you observe the lesson, take low inference notes. What do you see and hear?</a:t>
            </a:r>
            <a:endParaRPr lang="en-US" sz="1600" dirty="0">
              <a:solidFill>
                <a:schemeClr val="tx1"/>
              </a:solidFill>
              <a:latin typeface="Lucida Sans" panose="020B0602030504020204" pitchFamily="34" charset="0"/>
            </a:endParaRPr>
          </a:p>
          <a:p>
            <a:endParaRPr lang="en-US" sz="1600" dirty="0">
              <a:latin typeface="Lucida Sans" panose="020B0602030504020204" pitchFamily="34" charset="0"/>
            </a:endParaRPr>
          </a:p>
          <a:p>
            <a:pPr marL="342900" indent="-342900">
              <a:buFont typeface="Arial" panose="020B0604020202020204" pitchFamily="34" charset="0"/>
              <a:buChar char="•"/>
            </a:pPr>
            <a:endParaRPr lang="en-US" sz="1600" dirty="0">
              <a:latin typeface="Lucida Sans" panose="020B0602030504020204" pitchFamily="34" charset="0"/>
            </a:endParaRPr>
          </a:p>
          <a:p>
            <a:pPr marL="342900" indent="-342900">
              <a:buFont typeface="Arial" panose="020B0604020202020204" pitchFamily="34" charset="0"/>
              <a:buChar char="•"/>
            </a:pPr>
            <a:endParaRPr lang="en-US" sz="1600" dirty="0">
              <a:latin typeface="Lucida Sans" panose="020B0602030504020204" pitchFamily="34" charset="0"/>
            </a:endParaRPr>
          </a:p>
        </p:txBody>
      </p:sp>
      <p:pic>
        <p:nvPicPr>
          <p:cNvPr id="6" name="Shape 931">
            <a:extLst>
              <a:ext uri="{FF2B5EF4-FFF2-40B4-BE49-F238E27FC236}">
                <a16:creationId xmlns:a16="http://schemas.microsoft.com/office/drawing/2014/main" id="{0C16729E-825F-4B2C-B08D-7CB6A59AA2C0}"/>
              </a:ext>
            </a:extLst>
          </p:cNvPr>
          <p:cNvPicPr preferRelativeResize="0"/>
          <p:nvPr/>
        </p:nvPicPr>
        <p:blipFill rotWithShape="1">
          <a:blip r:embed="rId3">
            <a:alphaModFix/>
          </a:blip>
          <a:srcRect l="1900" r="5766"/>
          <a:stretch/>
        </p:blipFill>
        <p:spPr>
          <a:xfrm>
            <a:off x="609600" y="2611258"/>
            <a:ext cx="8077200" cy="1897680"/>
          </a:xfrm>
          <a:prstGeom prst="rect">
            <a:avLst/>
          </a:prstGeom>
          <a:noFill/>
          <a:ln>
            <a:noFill/>
          </a:ln>
        </p:spPr>
      </p:pic>
      <p:pic>
        <p:nvPicPr>
          <p:cNvPr id="7" name="Shape 932">
            <a:extLst>
              <a:ext uri="{FF2B5EF4-FFF2-40B4-BE49-F238E27FC236}">
                <a16:creationId xmlns:a16="http://schemas.microsoft.com/office/drawing/2014/main" id="{B8A298FF-0672-4F9A-B030-66F44D759F4F}"/>
              </a:ext>
            </a:extLst>
          </p:cNvPr>
          <p:cNvPicPr preferRelativeResize="0"/>
          <p:nvPr/>
        </p:nvPicPr>
        <p:blipFill rotWithShape="1">
          <a:blip r:embed="rId4">
            <a:alphaModFix/>
          </a:blip>
          <a:srcRect/>
          <a:stretch/>
        </p:blipFill>
        <p:spPr>
          <a:xfrm>
            <a:off x="1399013" y="4574086"/>
            <a:ext cx="6345974" cy="1583250"/>
          </a:xfrm>
          <a:prstGeom prst="rect">
            <a:avLst/>
          </a:prstGeom>
          <a:noFill/>
          <a:ln>
            <a:noFill/>
          </a:ln>
        </p:spPr>
      </p:pic>
    </p:spTree>
    <p:extLst>
      <p:ext uri="{BB962C8B-B14F-4D97-AF65-F5344CB8AC3E}">
        <p14:creationId xmlns:p14="http://schemas.microsoft.com/office/powerpoint/2010/main" val="176784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dirty="0">
                <a:solidFill>
                  <a:schemeClr val="tx1"/>
                </a:solidFill>
                <a:ea typeface="Lucida Sans"/>
                <a:sym typeface="Lucida Sans"/>
              </a:rPr>
              <a:t>Materials for Today </a:t>
            </a:r>
            <a:endParaRPr dirty="0">
              <a:solidFill>
                <a:schemeClr val="tx1"/>
              </a:solidFill>
            </a:endParaRPr>
          </a:p>
        </p:txBody>
      </p:sp>
      <p:sp>
        <p:nvSpPr>
          <p:cNvPr id="424" name="Google Shape;424;p59"/>
          <p:cNvSpPr txBox="1">
            <a:spLocks noGrp="1"/>
          </p:cNvSpPr>
          <p:nvPr>
            <p:ph type="body" idx="1"/>
          </p:nvPr>
        </p:nvSpPr>
        <p:spPr>
          <a:xfrm>
            <a:off x="457199" y="1295400"/>
            <a:ext cx="82296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600"/>
              </a:spcBef>
              <a:spcAft>
                <a:spcPts val="0"/>
              </a:spcAft>
              <a:buClr>
                <a:srgbClr val="3F3F39"/>
              </a:buClr>
              <a:buSzPts val="2000"/>
              <a:buFont typeface="Arial"/>
              <a:buNone/>
            </a:pPr>
            <a:r>
              <a:rPr lang="en-US" sz="2000" dirty="0"/>
              <a:t> </a:t>
            </a:r>
            <a:endParaRPr sz="2000" dirty="0"/>
          </a:p>
        </p:txBody>
      </p:sp>
      <p:pic>
        <p:nvPicPr>
          <p:cNvPr id="4" name="Picture 3">
            <a:extLst>
              <a:ext uri="{FF2B5EF4-FFF2-40B4-BE49-F238E27FC236}">
                <a16:creationId xmlns:a16="http://schemas.microsoft.com/office/drawing/2014/main" id="{0EB7544F-CFA5-7541-9B16-AAF26BC75B1E}"/>
              </a:ext>
            </a:extLst>
          </p:cNvPr>
          <p:cNvPicPr>
            <a:picLocks noChangeAspect="1"/>
          </p:cNvPicPr>
          <p:nvPr/>
        </p:nvPicPr>
        <p:blipFill rotWithShape="1">
          <a:blip r:embed="rId3"/>
          <a:srcRect t="-2005" b="2482"/>
          <a:stretch/>
        </p:blipFill>
        <p:spPr>
          <a:xfrm>
            <a:off x="289248" y="1188720"/>
            <a:ext cx="8397551" cy="473217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Shape 9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chemeClr val="tx1"/>
                </a:solidFill>
                <a:latin typeface="Lucida Sans"/>
                <a:ea typeface="Lucida Sans"/>
                <a:cs typeface="Lucida Sans"/>
                <a:sym typeface="Lucida Sans"/>
              </a:rPr>
              <a:t>Observe a Lesson</a:t>
            </a:r>
          </a:p>
        </p:txBody>
      </p:sp>
      <p:sp>
        <p:nvSpPr>
          <p:cNvPr id="941" name="Shape 941"/>
          <p:cNvSpPr txBox="1"/>
          <p:nvPr/>
        </p:nvSpPr>
        <p:spPr>
          <a:xfrm>
            <a:off x="592427" y="1347523"/>
            <a:ext cx="8094300" cy="11121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2751"/>
              <a:buFont typeface="Calibri"/>
              <a:buAutoNum type="arabicPeriod"/>
            </a:pPr>
            <a:r>
              <a:rPr lang="en-US" sz="2220" b="0" i="0" u="none" strike="noStrike" cap="none" dirty="0">
                <a:latin typeface="Lucida Sans"/>
                <a:ea typeface="Lucida Sans"/>
                <a:cs typeface="Lucida Sans"/>
                <a:sym typeface="Lucida Sans"/>
              </a:rPr>
              <a:t>Take low-inference notes.  What do you see and hear?</a:t>
            </a:r>
          </a:p>
          <a:p>
            <a:pPr marL="457200" marR="0" lvl="0" indent="-457200" algn="l" rtl="0">
              <a:lnSpc>
                <a:spcPct val="100000"/>
              </a:lnSpc>
              <a:spcBef>
                <a:spcPts val="444"/>
              </a:spcBef>
              <a:spcAft>
                <a:spcPts val="0"/>
              </a:spcAft>
              <a:buClr>
                <a:schemeClr val="dk1"/>
              </a:buClr>
              <a:buSzPct val="102751"/>
              <a:buFont typeface="Calibri"/>
              <a:buAutoNum type="arabicPeriod"/>
            </a:pPr>
            <a:r>
              <a:rPr lang="en-US" sz="2220" b="0" i="0" u="none" strike="noStrike" cap="none" dirty="0">
                <a:latin typeface="Lucida Sans"/>
                <a:ea typeface="Lucida Sans"/>
                <a:cs typeface="Lucida Sans"/>
                <a:sym typeface="Lucida Sans"/>
              </a:rPr>
              <a:t>Keep the Core Actions in mind</a:t>
            </a:r>
            <a:r>
              <a:rPr lang="en-US" sz="2220" dirty="0">
                <a:latin typeface="Lucida Sans"/>
                <a:ea typeface="Lucida Sans"/>
                <a:cs typeface="Lucida Sans"/>
                <a:sym typeface="Lucida Sans"/>
              </a:rPr>
              <a:t>, but don’t complete the Instructional Practice Guide yet.</a:t>
            </a:r>
          </a:p>
          <a:p>
            <a:pPr marL="457200" marR="0" lvl="0" indent="-457200" algn="l" rtl="0">
              <a:lnSpc>
                <a:spcPct val="100000"/>
              </a:lnSpc>
              <a:spcBef>
                <a:spcPts val="444"/>
              </a:spcBef>
              <a:spcAft>
                <a:spcPts val="0"/>
              </a:spcAft>
              <a:buClr>
                <a:schemeClr val="dk1"/>
              </a:buClr>
              <a:buFont typeface="Calibri"/>
              <a:buNone/>
            </a:pPr>
            <a:endParaRPr sz="2220" b="0" i="0" u="none" strike="noStrike" cap="none" dirty="0">
              <a:latin typeface="Lucida Sans"/>
              <a:ea typeface="Lucida Sans"/>
              <a:cs typeface="Lucida Sans"/>
              <a:sym typeface="Lucida Sans"/>
            </a:endParaRPr>
          </a:p>
          <a:p>
            <a:pPr marL="457200" marR="0" lvl="0" indent="-457200" algn="l" rtl="0">
              <a:lnSpc>
                <a:spcPct val="100000"/>
              </a:lnSpc>
              <a:spcBef>
                <a:spcPts val="444"/>
              </a:spcBef>
              <a:spcAft>
                <a:spcPts val="0"/>
              </a:spcAft>
              <a:buClr>
                <a:schemeClr val="dk1"/>
              </a:buClr>
              <a:buFont typeface="Calibri"/>
              <a:buNone/>
            </a:pPr>
            <a:endParaRPr sz="2220" b="0" i="0" u="none" strike="noStrike" cap="none" dirty="0">
              <a:latin typeface="Lucida Sans"/>
              <a:ea typeface="Lucida Sans"/>
              <a:cs typeface="Lucida Sans"/>
              <a:sym typeface="Lucida Sans"/>
            </a:endParaRPr>
          </a:p>
          <a:p>
            <a:pPr marL="457200" marR="0" lvl="0" indent="-457200" algn="l" rtl="0">
              <a:lnSpc>
                <a:spcPct val="100000"/>
              </a:lnSpc>
              <a:spcBef>
                <a:spcPts val="444"/>
              </a:spcBef>
              <a:spcAft>
                <a:spcPts val="0"/>
              </a:spcAft>
              <a:buClr>
                <a:schemeClr val="dk1"/>
              </a:buClr>
              <a:buFont typeface="Calibri"/>
              <a:buNone/>
            </a:pPr>
            <a:endParaRPr sz="2220" b="0" i="0" u="none" strike="noStrike" cap="none" dirty="0">
              <a:latin typeface="Lucida Sans"/>
              <a:ea typeface="Lucida Sans"/>
              <a:cs typeface="Lucida Sans"/>
              <a:sym typeface="Lucida Sans"/>
            </a:endParaRPr>
          </a:p>
          <a:p>
            <a:pPr marL="0" marR="0" lvl="0" indent="0" algn="l" rtl="0">
              <a:lnSpc>
                <a:spcPct val="100000"/>
              </a:lnSpc>
              <a:spcBef>
                <a:spcPts val="444"/>
              </a:spcBef>
              <a:spcAft>
                <a:spcPts val="0"/>
              </a:spcAft>
              <a:buClr>
                <a:schemeClr val="dk1"/>
              </a:buClr>
              <a:buFont typeface="Arial"/>
              <a:buNone/>
            </a:pPr>
            <a:endParaRPr sz="2220" b="0" i="0" u="none" strike="noStrike" cap="none" dirty="0">
              <a:latin typeface="Lucida Sans"/>
              <a:ea typeface="Lucida Sans"/>
              <a:cs typeface="Lucida Sans"/>
              <a:sym typeface="Lucida Sans"/>
            </a:endParaRPr>
          </a:p>
          <a:p>
            <a:pPr marL="1257300" marR="0" lvl="1" indent="-520700" algn="l" rtl="0">
              <a:lnSpc>
                <a:spcPct val="100000"/>
              </a:lnSpc>
              <a:spcBef>
                <a:spcPts val="444"/>
              </a:spcBef>
              <a:spcAft>
                <a:spcPts val="0"/>
              </a:spcAft>
              <a:buClr>
                <a:schemeClr val="dk1"/>
              </a:buClr>
              <a:buFont typeface="Arial"/>
              <a:buNone/>
            </a:pPr>
            <a:endParaRPr sz="2220" b="0" i="0" u="none" strike="noStrike" cap="none" dirty="0">
              <a:latin typeface="Lucida Sans"/>
              <a:ea typeface="Lucida Sans"/>
              <a:cs typeface="Lucida Sans"/>
              <a:sym typeface="Lucida Sans"/>
            </a:endParaRPr>
          </a:p>
          <a:p>
            <a:pPr marL="1257300" marR="0" lvl="1" indent="-520700" algn="l" rtl="0">
              <a:lnSpc>
                <a:spcPct val="100000"/>
              </a:lnSpc>
              <a:spcBef>
                <a:spcPts val="444"/>
              </a:spcBef>
              <a:spcAft>
                <a:spcPts val="0"/>
              </a:spcAft>
              <a:buClr>
                <a:schemeClr val="dk1"/>
              </a:buClr>
              <a:buFont typeface="Arial"/>
              <a:buNone/>
            </a:pPr>
            <a:endParaRPr sz="2220" b="0" i="0" u="none" strike="noStrike" cap="none" dirty="0">
              <a:latin typeface="Lucida Sans"/>
              <a:ea typeface="Lucida Sans"/>
              <a:cs typeface="Lucida Sans"/>
              <a:sym typeface="Lucida Sans"/>
            </a:endParaRPr>
          </a:p>
          <a:p>
            <a:pPr marL="742950" marR="0" lvl="1" indent="-285750" algn="l" rtl="0">
              <a:lnSpc>
                <a:spcPct val="100000"/>
              </a:lnSpc>
              <a:spcBef>
                <a:spcPts val="444"/>
              </a:spcBef>
              <a:spcAft>
                <a:spcPts val="0"/>
              </a:spcAft>
              <a:buClr>
                <a:schemeClr val="dk1"/>
              </a:buClr>
              <a:buFont typeface="Arial"/>
              <a:buNone/>
            </a:pPr>
            <a:endParaRPr sz="2220" b="0" i="0" u="none" strike="noStrike" cap="none" dirty="0">
              <a:latin typeface="Lucida Sans"/>
              <a:ea typeface="Lucida Sans"/>
              <a:cs typeface="Lucida Sans"/>
              <a:sym typeface="Lucida Sans"/>
            </a:endParaRPr>
          </a:p>
        </p:txBody>
      </p:sp>
      <p:pic>
        <p:nvPicPr>
          <p:cNvPr id="942" name="Shape 942"/>
          <p:cNvPicPr preferRelativeResize="0"/>
          <p:nvPr/>
        </p:nvPicPr>
        <p:blipFill>
          <a:blip r:embed="rId3">
            <a:alphaModFix/>
          </a:blip>
          <a:stretch>
            <a:fillRect/>
          </a:stretch>
        </p:blipFill>
        <p:spPr>
          <a:xfrm>
            <a:off x="1389025" y="2612025"/>
            <a:ext cx="6365945" cy="3611449"/>
          </a:xfrm>
          <a:prstGeom prst="rect">
            <a:avLst/>
          </a:prstGeom>
          <a:noFill/>
          <a:ln>
            <a:noFill/>
          </a:ln>
        </p:spPr>
      </p:pic>
    </p:spTree>
    <p:extLst>
      <p:ext uri="{BB962C8B-B14F-4D97-AF65-F5344CB8AC3E}">
        <p14:creationId xmlns:p14="http://schemas.microsoft.com/office/powerpoint/2010/main" val="3097632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Shape 948"/>
          <p:cNvSpPr txBox="1">
            <a:spLocks noGrp="1"/>
          </p:cNvSpPr>
          <p:nvPr>
            <p:ph type="body" idx="1"/>
          </p:nvPr>
        </p:nvSpPr>
        <p:spPr>
          <a:xfrm>
            <a:off x="457200" y="1862249"/>
            <a:ext cx="8229600" cy="3133498"/>
          </a:xfrm>
          <a:prstGeom prst="rect">
            <a:avLst/>
          </a:prstGeom>
          <a:noFill/>
          <a:ln>
            <a:noFill/>
          </a:ln>
        </p:spPr>
        <p:txBody>
          <a:bodyPr lIns="91425" tIns="45700" rIns="91425" bIns="45700" anchor="t" anchorCtr="0">
            <a:noAutofit/>
          </a:bodyPr>
          <a:lstStyle/>
          <a:p>
            <a:pPr marL="5715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chemeClr val="tx1"/>
                </a:solidFill>
                <a:latin typeface="Lucida Sans"/>
                <a:ea typeface="Lucida Sans"/>
                <a:cs typeface="Lucida Sans"/>
                <a:sym typeface="Lucida Sans"/>
              </a:rPr>
              <a:t>Spend time </a:t>
            </a:r>
            <a:r>
              <a:rPr lang="en-US" sz="2400" b="0" i="1" u="none" strike="noStrike" cap="none" dirty="0">
                <a:solidFill>
                  <a:schemeClr val="tx1"/>
                </a:solidFill>
                <a:latin typeface="Lucida Sans"/>
                <a:ea typeface="Lucida Sans"/>
                <a:cs typeface="Lucida Sans"/>
                <a:sym typeface="Lucida Sans"/>
              </a:rPr>
              <a:t>individually</a:t>
            </a:r>
            <a:r>
              <a:rPr lang="en-US" sz="2400" b="0" i="0" u="none" strike="noStrike" cap="none" dirty="0">
                <a:solidFill>
                  <a:schemeClr val="tx1"/>
                </a:solidFill>
                <a:latin typeface="Lucida Sans"/>
                <a:ea typeface="Lucida Sans"/>
                <a:cs typeface="Lucida Sans"/>
                <a:sym typeface="Lucida Sans"/>
              </a:rPr>
              <a:t> </a:t>
            </a:r>
            <a:r>
              <a:rPr lang="en-US" sz="2400" b="0" i="0" u="none" strike="noStrike" cap="none" dirty="0">
                <a:solidFill>
                  <a:schemeClr val="tx1"/>
                </a:solidFill>
                <a:highlight>
                  <a:srgbClr val="FFFFFF"/>
                </a:highlight>
                <a:latin typeface="Lucida Sans"/>
                <a:ea typeface="Lucida Sans"/>
                <a:cs typeface="Lucida Sans"/>
                <a:sym typeface="Lucida Sans"/>
              </a:rPr>
              <a:t>applying the low-inference notes you gathered from the lesson video to the indicators under each of the Core Actions.</a:t>
            </a:r>
          </a:p>
          <a:p>
            <a:pPr marL="457200" marR="0" lvl="0" indent="-406400" algn="l" rtl="0">
              <a:lnSpc>
                <a:spcPct val="100000"/>
              </a:lnSpc>
              <a:spcBef>
                <a:spcPts val="400"/>
              </a:spcBef>
              <a:spcAft>
                <a:spcPts val="0"/>
              </a:spcAft>
              <a:buClr>
                <a:srgbClr val="000000"/>
              </a:buClr>
              <a:buSzPct val="25000"/>
              <a:buFont typeface="Arial"/>
              <a:buNone/>
            </a:pPr>
            <a:endParaRPr sz="2400" b="0" i="0" u="none" strike="noStrike" cap="none" dirty="0">
              <a:solidFill>
                <a:schemeClr val="tx1"/>
              </a:solidFill>
              <a:latin typeface="Lucida Sans"/>
              <a:ea typeface="Lucida Sans"/>
              <a:cs typeface="Lucida Sans"/>
              <a:sym typeface="Lucida Sans"/>
            </a:endParaRPr>
          </a:p>
          <a:p>
            <a:pPr marL="571500" marR="0" lvl="0" indent="-342900" algn="l" rtl="0">
              <a:lnSpc>
                <a:spcPct val="100000"/>
              </a:lnSpc>
              <a:spcBef>
                <a:spcPts val="400"/>
              </a:spcBef>
              <a:spcAft>
                <a:spcPts val="0"/>
              </a:spcAft>
              <a:buClr>
                <a:srgbClr val="3F3F39"/>
              </a:buClr>
              <a:buSzPct val="100000"/>
              <a:buFont typeface="Arial"/>
              <a:buChar char="•"/>
            </a:pPr>
            <a:r>
              <a:rPr lang="en-US" sz="2400" b="0" i="0" u="none" strike="noStrike" cap="none" dirty="0">
                <a:solidFill>
                  <a:schemeClr val="tx1"/>
                </a:solidFill>
                <a:latin typeface="Lucida Sans"/>
                <a:ea typeface="Lucida Sans"/>
                <a:cs typeface="Lucida Sans"/>
                <a:sym typeface="Lucida Sans"/>
              </a:rPr>
              <a:t>Discuss the indicators and share the evidence with colleagues.</a:t>
            </a:r>
          </a:p>
          <a:p>
            <a:pPr marL="457200" marR="0" lvl="0" indent="-457200" algn="l" rtl="0">
              <a:lnSpc>
                <a:spcPct val="100000"/>
              </a:lnSpc>
              <a:spcBef>
                <a:spcPts val="400"/>
              </a:spcBef>
              <a:spcAft>
                <a:spcPts val="0"/>
              </a:spcAft>
              <a:buClr>
                <a:srgbClr val="3F3F39"/>
              </a:buClr>
              <a:buSzPct val="25000"/>
              <a:buFont typeface="Calibri"/>
              <a:buNone/>
            </a:pPr>
            <a:endParaRPr sz="2000" b="0" i="0" u="none" strike="noStrike" cap="none" dirty="0">
              <a:solidFill>
                <a:schemeClr val="tx1"/>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ct val="25000"/>
              <a:buFont typeface="Calibri"/>
              <a:buNone/>
            </a:pPr>
            <a:endParaRPr sz="2000" b="0" i="0" u="none" strike="noStrike" cap="none" dirty="0">
              <a:solidFill>
                <a:schemeClr val="tx1"/>
              </a:solidFill>
              <a:latin typeface="Lucida Sans"/>
              <a:ea typeface="Lucida Sans"/>
              <a:cs typeface="Lucida Sans"/>
              <a:sym typeface="Lucida Sans"/>
            </a:endParaRPr>
          </a:p>
          <a:p>
            <a:pPr marL="457200" marR="0" lvl="0" indent="-457200" algn="l" rtl="0">
              <a:lnSpc>
                <a:spcPct val="100000"/>
              </a:lnSpc>
              <a:spcBef>
                <a:spcPts val="400"/>
              </a:spcBef>
              <a:spcAft>
                <a:spcPts val="0"/>
              </a:spcAft>
              <a:buClr>
                <a:srgbClr val="3F3F39"/>
              </a:buClr>
              <a:buSzPct val="25000"/>
              <a:buFont typeface="Calibri"/>
              <a:buNone/>
            </a:pPr>
            <a:endParaRPr sz="2000" b="1" i="0" u="none" strike="noStrike" cap="none" dirty="0">
              <a:solidFill>
                <a:schemeClr val="tx1"/>
              </a:solidFill>
              <a:latin typeface="Lucida Sans"/>
              <a:ea typeface="Lucida Sans"/>
              <a:cs typeface="Lucida Sans"/>
              <a:sym typeface="Lucida Sans"/>
            </a:endParaRPr>
          </a:p>
        </p:txBody>
      </p:sp>
      <p:sp>
        <p:nvSpPr>
          <p:cNvPr id="949" name="Shape 949"/>
          <p:cNvSpPr txBox="1">
            <a:spLocks noGrp="1"/>
          </p:cNvSpPr>
          <p:nvPr>
            <p:ph type="title"/>
          </p:nvPr>
        </p:nvSpPr>
        <p:spPr>
          <a:xfrm>
            <a:off x="457200" y="278153"/>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Lucida Sans"/>
              <a:buNone/>
            </a:pPr>
            <a:r>
              <a:rPr lang="en-US" sz="2800" b="0" i="0" u="none" strike="noStrike" cap="none" dirty="0">
                <a:solidFill>
                  <a:schemeClr val="tx1"/>
                </a:solidFill>
                <a:latin typeface="Lucida Sans"/>
                <a:ea typeface="Lucida Sans"/>
                <a:cs typeface="Lucida Sans"/>
                <a:sym typeface="Lucida Sans"/>
              </a:rPr>
              <a:t>After Watching the Lesson Video – </a:t>
            </a:r>
            <a:br>
              <a:rPr lang="en-US" sz="2800" b="0" i="0" u="none" strike="noStrike" cap="none" dirty="0">
                <a:solidFill>
                  <a:schemeClr val="tx1"/>
                </a:solidFill>
                <a:latin typeface="Lucida Sans"/>
                <a:ea typeface="Lucida Sans"/>
                <a:cs typeface="Lucida Sans"/>
                <a:sym typeface="Lucida Sans"/>
              </a:rPr>
            </a:br>
            <a:r>
              <a:rPr lang="en-US" sz="2800" b="0" i="0" u="none" strike="noStrike" cap="none" dirty="0">
                <a:solidFill>
                  <a:schemeClr val="tx1"/>
                </a:solidFill>
                <a:latin typeface="Lucida Sans"/>
                <a:ea typeface="Lucida Sans"/>
                <a:cs typeface="Lucida Sans"/>
                <a:sym typeface="Lucida Sans"/>
              </a:rPr>
              <a:t>Complete the IPG</a:t>
            </a:r>
          </a:p>
        </p:txBody>
      </p:sp>
    </p:spTree>
    <p:extLst>
      <p:ext uri="{BB962C8B-B14F-4D97-AF65-F5344CB8AC3E}">
        <p14:creationId xmlns:p14="http://schemas.microsoft.com/office/powerpoint/2010/main" val="1448677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7" y="274638"/>
            <a:ext cx="8900030" cy="1143000"/>
          </a:xfrm>
        </p:spPr>
        <p:txBody>
          <a:bodyPr>
            <a:normAutofit/>
          </a:bodyPr>
          <a:lstStyle/>
          <a:p>
            <a:r>
              <a:rPr lang="en-US" b="1" dirty="0"/>
              <a:t>Putting It All Together: Gallery Walk</a:t>
            </a:r>
          </a:p>
        </p:txBody>
      </p:sp>
      <p:sp>
        <p:nvSpPr>
          <p:cNvPr id="3" name="Content Placeholder 2"/>
          <p:cNvSpPr>
            <a:spLocks noGrp="1"/>
          </p:cNvSpPr>
          <p:nvPr>
            <p:ph idx="1"/>
          </p:nvPr>
        </p:nvSpPr>
        <p:spPr>
          <a:xfrm>
            <a:off x="457200" y="1295400"/>
            <a:ext cx="8229600" cy="4800600"/>
          </a:xfrm>
        </p:spPr>
        <p:txBody>
          <a:bodyPr>
            <a:normAutofit/>
          </a:bodyPr>
          <a:lstStyle/>
          <a:p>
            <a:r>
              <a:rPr lang="en-US" dirty="0">
                <a:solidFill>
                  <a:schemeClr val="tx1"/>
                </a:solidFill>
              </a:rPr>
              <a:t>After your small group has come to consensus for each rating, write that rating and one piece of evidence for each indicator on a sticky note.  </a:t>
            </a:r>
          </a:p>
          <a:p>
            <a:r>
              <a:rPr lang="en-US" dirty="0">
                <a:solidFill>
                  <a:schemeClr val="tx1"/>
                </a:solidFill>
              </a:rPr>
              <a:t>Place the sticky note for the specified indicator where others can access it.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64" y="3287691"/>
            <a:ext cx="2743200" cy="279726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527" y="3287691"/>
            <a:ext cx="2799527" cy="2797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5865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Shape 955"/>
          <p:cNvSpPr txBox="1"/>
          <p:nvPr/>
        </p:nvSpPr>
        <p:spPr>
          <a:xfrm>
            <a:off x="457200" y="1407700"/>
            <a:ext cx="8229600" cy="1130548"/>
          </a:xfrm>
          <a:prstGeom prst="rect">
            <a:avLst/>
          </a:prstGeom>
          <a:noFill/>
          <a:ln w="952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Lucida Sans"/>
              <a:buNone/>
            </a:pPr>
            <a:r>
              <a:rPr lang="en-US" sz="1600" b="0" i="1" u="none" strike="noStrike" cap="none" dirty="0">
                <a:latin typeface="Lucida Sans"/>
                <a:ea typeface="Lucida Sans"/>
                <a:cs typeface="Lucida Sans"/>
                <a:sym typeface="Lucida Sans"/>
              </a:rPr>
              <a:t>“After discussing the observed lesson, use the ‘Beyond the Lesson’ questions to help clearly delineate what practices are in place, what already occurred, and what opportunities might exist in another lesson, further in the unit, or over the course of the year to incorporate the Shifts into the classroom.”</a:t>
            </a:r>
          </a:p>
        </p:txBody>
      </p:sp>
      <p:sp>
        <p:nvSpPr>
          <p:cNvPr id="956" name="Shape 956"/>
          <p:cNvSpPr txBox="1"/>
          <p:nvPr/>
        </p:nvSpPr>
        <p:spPr>
          <a:xfrm>
            <a:off x="457200" y="3093816"/>
            <a:ext cx="8409898" cy="23223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dirty="0">
                <a:latin typeface="Lucida Sans"/>
                <a:ea typeface="Lucida Sans"/>
                <a:cs typeface="Lucida Sans"/>
                <a:sym typeface="Lucida Sans"/>
              </a:rPr>
              <a:t>Review the questions from the BTL Discussion Guide</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latin typeface="Lucida Sans"/>
              <a:ea typeface="Lucida Sans"/>
              <a:cs typeface="Lucida Sans"/>
              <a:sym typeface="Lucida Sans"/>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dirty="0">
                <a:latin typeface="Lucida Sans"/>
                <a:ea typeface="Lucida Sans"/>
                <a:cs typeface="Lucida Sans"/>
                <a:sym typeface="Lucida Sans"/>
              </a:rPr>
              <a:t>Which questions would you prioritize for this lesson? Why? </a:t>
            </a:r>
          </a:p>
        </p:txBody>
      </p:sp>
      <p:sp>
        <p:nvSpPr>
          <p:cNvPr id="957" name="Shape 9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chemeClr val="tx1"/>
                </a:solidFill>
                <a:latin typeface="Lucida Sans"/>
                <a:ea typeface="Lucida Sans"/>
                <a:cs typeface="Lucida Sans"/>
                <a:sym typeface="Lucida Sans"/>
              </a:rPr>
              <a:t>Beyond the Lesson Discussion Guide</a:t>
            </a:r>
          </a:p>
        </p:txBody>
      </p:sp>
    </p:spTree>
    <p:extLst>
      <p:ext uri="{BB962C8B-B14F-4D97-AF65-F5344CB8AC3E}">
        <p14:creationId xmlns:p14="http://schemas.microsoft.com/office/powerpoint/2010/main" val="50057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The Instructional Practice Guide can help guide us to…</a:t>
            </a:r>
          </a:p>
        </p:txBody>
      </p:sp>
      <p:sp>
        <p:nvSpPr>
          <p:cNvPr id="3" name="Content Placeholder 2"/>
          <p:cNvSpPr>
            <a:spLocks noGrp="1"/>
          </p:cNvSpPr>
          <p:nvPr>
            <p:ph idx="1"/>
          </p:nvPr>
        </p:nvSpPr>
        <p:spPr>
          <a:xfrm>
            <a:off x="457200" y="1600200"/>
            <a:ext cx="8458200" cy="4525963"/>
          </a:xfrm>
        </p:spPr>
        <p:txBody>
          <a:bodyPr>
            <a:normAutofit/>
          </a:bodyPr>
          <a:lstStyle/>
          <a:p>
            <a:pPr>
              <a:spcAft>
                <a:spcPts val="1200"/>
              </a:spcAft>
            </a:pPr>
            <a:r>
              <a:rPr lang="en-US" dirty="0">
                <a:solidFill>
                  <a:schemeClr val="tx1"/>
                </a:solidFill>
              </a:rPr>
              <a:t>Ensure the work of the enacted lesson reflects the Focus, Coherence, and Rigor required by college- and career-ready standards in mathematics (Core Action 1)</a:t>
            </a:r>
          </a:p>
          <a:p>
            <a:pPr>
              <a:spcAft>
                <a:spcPts val="1200"/>
              </a:spcAft>
            </a:pPr>
            <a:r>
              <a:rPr lang="en-US" dirty="0">
                <a:solidFill>
                  <a:schemeClr val="tx1"/>
                </a:solidFill>
              </a:rPr>
              <a:t>Employ instructional practices that allow all students to learn the content of the lesson (Core Action 2)</a:t>
            </a:r>
          </a:p>
          <a:p>
            <a:pPr>
              <a:spcAft>
                <a:spcPts val="1200"/>
              </a:spcAft>
            </a:pPr>
            <a:r>
              <a:rPr lang="en-US" dirty="0">
                <a:solidFill>
                  <a:schemeClr val="tx1"/>
                </a:solidFill>
              </a:rPr>
              <a:t>Provide all students with opportunities to exhibit mathematical practices while engaging with the content of the lesson (Core Action 3)</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91850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00050">
              <a:lnSpc>
                <a:spcPct val="114000"/>
              </a:lnSpc>
              <a:spcBef>
                <a:spcPts val="1200"/>
              </a:spcBef>
              <a:spcAft>
                <a:spcPts val="1200"/>
              </a:spcAft>
              <a:buFont typeface="Arial" panose="020B0604020202020204" pitchFamily="34" charset="0"/>
              <a:buChar char="•"/>
            </a:pPr>
            <a:r>
              <a:rPr lang="en-US" sz="2000" dirty="0">
                <a:solidFill>
                  <a:schemeClr val="tx1">
                    <a:lumMod val="85000"/>
                    <a:lumOff val="15000"/>
                  </a:schemeClr>
                </a:solidFill>
                <a:latin typeface="Lucida Sans" panose="020B0602030504020204" pitchFamily="34" charset="0"/>
              </a:rPr>
              <a:t>There is a </a:t>
            </a:r>
            <a:r>
              <a:rPr lang="en-US" sz="2000" b="1" dirty="0">
                <a:solidFill>
                  <a:schemeClr val="tx1">
                    <a:lumMod val="85000"/>
                    <a:lumOff val="15000"/>
                  </a:schemeClr>
                </a:solidFill>
                <a:latin typeface="Lucida Sans" panose="020B0602030504020204" pitchFamily="34" charset="0"/>
              </a:rPr>
              <a:t>digital version </a:t>
            </a:r>
            <a:r>
              <a:rPr lang="en-US" sz="2000" dirty="0">
                <a:solidFill>
                  <a:schemeClr val="tx1">
                    <a:lumMod val="85000"/>
                    <a:lumOff val="15000"/>
                  </a:schemeClr>
                </a:solidFill>
                <a:latin typeface="Lucida Sans" panose="020B0602030504020204" pitchFamily="34" charset="0"/>
              </a:rPr>
              <a:t>of the Instructional Practice Guide available at achievethecore.org/coaching-tool</a:t>
            </a:r>
          </a:p>
          <a:p>
            <a:pPr marL="0" indent="0">
              <a:buNone/>
            </a:pPr>
            <a:endParaRPr lang="en-US" sz="2000" dirty="0"/>
          </a:p>
        </p:txBody>
      </p:sp>
      <p:sp>
        <p:nvSpPr>
          <p:cNvPr id="4" name="Title 1"/>
          <p:cNvSpPr>
            <a:spLocks noGrp="1"/>
          </p:cNvSpPr>
          <p:nvPr>
            <p:ph type="title"/>
          </p:nvPr>
        </p:nvSpPr>
        <p:spPr/>
        <p:txBody>
          <a:bodyPr>
            <a:normAutofit/>
          </a:bodyPr>
          <a:lstStyle/>
          <a:p>
            <a:r>
              <a:rPr lang="en-US" sz="2400" b="1" dirty="0">
                <a:solidFill>
                  <a:schemeClr val="tx1"/>
                </a:solidFill>
              </a:rPr>
              <a:t>More Information on Instructional Practice Guides</a:t>
            </a:r>
            <a:endParaRPr lang="en-US" sz="24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85" y="1560289"/>
            <a:ext cx="8455231" cy="34061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70187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tx1"/>
                </a:solidFill>
              </a:rPr>
              <a:t>More Information on Instructional Practice Guides</a:t>
            </a:r>
          </a:p>
        </p:txBody>
      </p:sp>
      <p:sp>
        <p:nvSpPr>
          <p:cNvPr id="3" name="Content Placeholder 2"/>
          <p:cNvSpPr>
            <a:spLocks noGrp="1"/>
          </p:cNvSpPr>
          <p:nvPr>
            <p:ph idx="1"/>
          </p:nvPr>
        </p:nvSpPr>
        <p:spPr/>
        <p:txBody>
          <a:bodyPr>
            <a:normAutofit/>
          </a:bodyPr>
          <a:lstStyle/>
          <a:p>
            <a:pPr marL="400050" lvl="0">
              <a:lnSpc>
                <a:spcPct val="114000"/>
              </a:lnSpc>
              <a:spcBef>
                <a:spcPts val="1200"/>
              </a:spcBef>
              <a:spcAft>
                <a:spcPts val="1200"/>
              </a:spcAft>
              <a:buFont typeface="Arial" panose="020B0604020202020204" pitchFamily="34" charset="0"/>
              <a:buChar char="•"/>
            </a:pPr>
            <a:r>
              <a:rPr lang="en-US" sz="1600" dirty="0">
                <a:solidFill>
                  <a:schemeClr val="tx1"/>
                </a:solidFill>
                <a:latin typeface="Lucida Sans" panose="020B0602030504020204" pitchFamily="34" charset="0"/>
              </a:rPr>
              <a:t>There are CCSS Instructional Practice Guides for:</a:t>
            </a:r>
          </a:p>
          <a:p>
            <a:pPr marL="857250" lvl="1" indent="-342900">
              <a:lnSpc>
                <a:spcPct val="114000"/>
              </a:lnSpc>
              <a:spcBef>
                <a:spcPts val="1200"/>
              </a:spcBef>
              <a:spcAft>
                <a:spcPts val="1200"/>
              </a:spcAft>
              <a:buFont typeface="Arial" panose="020B0604020202020204" pitchFamily="34" charset="0"/>
              <a:buChar char="•"/>
            </a:pPr>
            <a:r>
              <a:rPr lang="en-US" sz="1400" dirty="0">
                <a:solidFill>
                  <a:schemeClr val="tx1"/>
                </a:solidFill>
                <a:latin typeface="Lucida Sans" panose="020B0602030504020204" pitchFamily="34" charset="0"/>
              </a:rPr>
              <a:t>K-8 Math</a:t>
            </a:r>
          </a:p>
          <a:p>
            <a:pPr marL="857250" lvl="1" indent="-342900">
              <a:lnSpc>
                <a:spcPct val="114000"/>
              </a:lnSpc>
              <a:spcBef>
                <a:spcPts val="1200"/>
              </a:spcBef>
              <a:spcAft>
                <a:spcPts val="1200"/>
              </a:spcAft>
              <a:buFont typeface="Arial" panose="020B0604020202020204" pitchFamily="34" charset="0"/>
              <a:buChar char="•"/>
            </a:pPr>
            <a:r>
              <a:rPr lang="en-US" sz="1400" dirty="0">
                <a:solidFill>
                  <a:schemeClr val="tx1"/>
                </a:solidFill>
                <a:latin typeface="Lucida Sans" panose="020B0602030504020204" pitchFamily="34" charset="0"/>
              </a:rPr>
              <a:t>High School Math</a:t>
            </a:r>
          </a:p>
          <a:p>
            <a:pPr marL="857250" lvl="1" indent="-342900">
              <a:lnSpc>
                <a:spcPct val="114000"/>
              </a:lnSpc>
              <a:spcBef>
                <a:spcPts val="1200"/>
              </a:spcBef>
              <a:spcAft>
                <a:spcPts val="1200"/>
              </a:spcAft>
              <a:buFont typeface="Arial" panose="020B0604020202020204" pitchFamily="34" charset="0"/>
              <a:buChar char="•"/>
            </a:pPr>
            <a:r>
              <a:rPr lang="en-US" sz="1400" dirty="0">
                <a:solidFill>
                  <a:schemeClr val="tx1"/>
                </a:solidFill>
                <a:latin typeface="Lucida Sans" panose="020B0602030504020204" pitchFamily="34" charset="0"/>
              </a:rPr>
              <a:t>K-2 ELA/Literacy</a:t>
            </a:r>
          </a:p>
          <a:p>
            <a:pPr marL="857250" lvl="1" indent="-342900">
              <a:lnSpc>
                <a:spcPct val="114000"/>
              </a:lnSpc>
              <a:spcBef>
                <a:spcPts val="1200"/>
              </a:spcBef>
              <a:spcAft>
                <a:spcPts val="1200"/>
              </a:spcAft>
              <a:buFont typeface="Arial" panose="020B0604020202020204" pitchFamily="34" charset="0"/>
              <a:buChar char="•"/>
            </a:pPr>
            <a:r>
              <a:rPr lang="en-US" sz="1400" dirty="0">
                <a:solidFill>
                  <a:schemeClr val="tx1"/>
                </a:solidFill>
                <a:latin typeface="Lucida Sans" panose="020B0602030504020204" pitchFamily="34" charset="0"/>
              </a:rPr>
              <a:t>3-12 ELA/Literacy</a:t>
            </a:r>
            <a:endParaRPr lang="en-US" sz="1600" dirty="0">
              <a:solidFill>
                <a:schemeClr val="tx1"/>
              </a:solidFill>
              <a:latin typeface="Lucida Sans" panose="020B0602030504020204" pitchFamily="34" charset="0"/>
            </a:endParaRPr>
          </a:p>
          <a:p>
            <a:pPr marL="857250" lvl="1" indent="-342900">
              <a:lnSpc>
                <a:spcPct val="114000"/>
              </a:lnSpc>
              <a:spcBef>
                <a:spcPts val="1200"/>
              </a:spcBef>
              <a:spcAft>
                <a:spcPts val="1200"/>
              </a:spcAft>
              <a:buFont typeface="Arial" panose="020B0604020202020204" pitchFamily="34" charset="0"/>
              <a:buChar char="•"/>
            </a:pPr>
            <a:endParaRPr lang="en-US" dirty="0">
              <a:solidFill>
                <a:schemeClr val="tx1"/>
              </a:solidFill>
              <a:latin typeface="Lucida Sans" panose="020B0602030504020204" pitchFamily="34" charset="0"/>
            </a:endParaRPr>
          </a:p>
          <a:p>
            <a:endParaRPr lang="en-US" dirty="0">
              <a:solidFill>
                <a:schemeClr val="tx1"/>
              </a:solidFill>
            </a:endParaRPr>
          </a:p>
        </p:txBody>
      </p:sp>
      <p:sp>
        <p:nvSpPr>
          <p:cNvPr id="5" name="Content Placeholder 4"/>
          <p:cNvSpPr>
            <a:spLocks noGrp="1"/>
          </p:cNvSpPr>
          <p:nvPr>
            <p:ph sz="half" idx="4294967295"/>
          </p:nvPr>
        </p:nvSpPr>
        <p:spPr>
          <a:xfrm>
            <a:off x="4929188" y="987425"/>
            <a:ext cx="4214812" cy="5138738"/>
          </a:xfrm>
        </p:spPr>
        <p:txBody>
          <a:bodyPr>
            <a:normAutofit/>
          </a:bodyPr>
          <a:lstStyle/>
          <a:p>
            <a:pPr marL="857250" lvl="1" indent="-342900">
              <a:lnSpc>
                <a:spcPct val="114000"/>
              </a:lnSpc>
              <a:spcBef>
                <a:spcPts val="1200"/>
              </a:spcBef>
              <a:spcAft>
                <a:spcPts val="1200"/>
              </a:spcAft>
              <a:buFont typeface="Arial" panose="020B0604020202020204" pitchFamily="34" charset="0"/>
              <a:buChar char="•"/>
            </a:pPr>
            <a:endParaRPr lang="en-US" sz="1600" dirty="0">
              <a:solidFill>
                <a:schemeClr val="tx1">
                  <a:lumMod val="85000"/>
                  <a:lumOff val="15000"/>
                </a:schemeClr>
              </a:solidFill>
              <a:latin typeface="Lucida Sans" panose="020B0602030504020204" pitchFamily="34" charset="0"/>
            </a:endParaRPr>
          </a:p>
          <a:p>
            <a:endParaRPr lang="en-US" sz="1600" dirty="0"/>
          </a:p>
        </p:txBody>
      </p:sp>
      <p:sp>
        <p:nvSpPr>
          <p:cNvPr id="4" name="TextBox 3"/>
          <p:cNvSpPr txBox="1"/>
          <p:nvPr/>
        </p:nvSpPr>
        <p:spPr>
          <a:xfrm>
            <a:off x="4080092" y="3121857"/>
            <a:ext cx="4606708" cy="685800"/>
          </a:xfrm>
          <a:prstGeom prst="rect">
            <a:avLst/>
          </a:prstGeom>
          <a:solidFill>
            <a:schemeClr val="bg1">
              <a:lumMod val="85000"/>
            </a:schemeClr>
          </a:solidFill>
        </p:spPr>
        <p:txBody>
          <a:bodyPr vert="horz" wrap="square" lIns="91440" tIns="45720" rIns="91440" bIns="45720" rtlCol="0" anchor="ctr">
            <a:normAutofit fontScale="85000" lnSpcReduction="10000"/>
          </a:bodyPr>
          <a:lstStyle/>
          <a:p>
            <a:pPr marL="57150" algn="ctr">
              <a:lnSpc>
                <a:spcPct val="114000"/>
              </a:lnSpc>
              <a:spcBef>
                <a:spcPts val="600"/>
              </a:spcBef>
            </a:pPr>
            <a:r>
              <a:rPr lang="en-US" sz="2200" b="1" dirty="0">
                <a:solidFill>
                  <a:schemeClr val="tx1">
                    <a:lumMod val="85000"/>
                    <a:lumOff val="15000"/>
                  </a:schemeClr>
                </a:solidFill>
              </a:rPr>
              <a:t>All guides are available at </a:t>
            </a:r>
            <a:r>
              <a:rPr lang="en-US" sz="2200" b="1" i="1" dirty="0">
                <a:solidFill>
                  <a:schemeClr val="tx1">
                    <a:lumMod val="85000"/>
                    <a:lumOff val="15000"/>
                  </a:schemeClr>
                </a:solidFill>
              </a:rPr>
              <a:t>achievethecore.org/instructional-practice</a:t>
            </a:r>
            <a:r>
              <a:rPr lang="en-US" sz="2200" b="1" dirty="0">
                <a:solidFill>
                  <a:schemeClr val="tx1">
                    <a:lumMod val="85000"/>
                    <a:lumOff val="15000"/>
                  </a:schemeClr>
                </a:solidFill>
              </a:rPr>
              <a:t>.</a:t>
            </a:r>
          </a:p>
        </p:txBody>
      </p:sp>
    </p:spTree>
    <p:extLst>
      <p:ext uri="{BB962C8B-B14F-4D97-AF65-F5344CB8AC3E}">
        <p14:creationId xmlns:p14="http://schemas.microsoft.com/office/powerpoint/2010/main" val="140377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0"/>
            <a:ext cx="8229600" cy="4525963"/>
          </a:xfrm>
        </p:spPr>
        <p:txBody>
          <a:bodyPr/>
          <a:lstStyle/>
          <a:p>
            <a:r>
              <a:rPr lang="en-US" sz="1800" dirty="0">
                <a:solidFill>
                  <a:schemeClr val="tx1">
                    <a:lumMod val="85000"/>
                    <a:lumOff val="15000"/>
                  </a:schemeClr>
                </a:solidFill>
                <a:latin typeface="Lucida Sans" panose="020B0602030504020204" pitchFamily="34" charset="0"/>
              </a:rPr>
              <a:t>The Digital Lesson Planning tool is  available at achievethecore.org/lesson-planning-tool </a:t>
            </a:r>
          </a:p>
          <a:p>
            <a:pPr marL="457200" lvl="1" indent="0">
              <a:buNone/>
            </a:pPr>
            <a:endParaRPr lang="en-US" sz="1200" dirty="0">
              <a:solidFill>
                <a:schemeClr val="tx1">
                  <a:lumMod val="85000"/>
                  <a:lumOff val="15000"/>
                </a:schemeClr>
              </a:solidFill>
              <a:latin typeface="Lucida Sans" panose="020B0602030504020204" pitchFamily="34" charset="0"/>
            </a:endParaRPr>
          </a:p>
          <a:p>
            <a:pPr lvl="1"/>
            <a:endParaRPr lang="en-US" sz="1200" dirty="0">
              <a:solidFill>
                <a:schemeClr val="tx1">
                  <a:lumMod val="85000"/>
                  <a:lumOff val="15000"/>
                </a:schemeClr>
              </a:solidFill>
              <a:latin typeface="Lucida Sans" panose="020B0602030504020204" pitchFamily="34" charset="0"/>
            </a:endParaRPr>
          </a:p>
          <a:p>
            <a:endParaRPr lang="en-US" dirty="0"/>
          </a:p>
          <a:p>
            <a:endParaRPr lang="en-US" dirty="0"/>
          </a:p>
        </p:txBody>
      </p:sp>
      <p:sp>
        <p:nvSpPr>
          <p:cNvPr id="4" name="Title 1"/>
          <p:cNvSpPr>
            <a:spLocks noGrp="1"/>
          </p:cNvSpPr>
          <p:nvPr>
            <p:ph type="title"/>
          </p:nvPr>
        </p:nvSpPr>
        <p:spPr/>
        <p:txBody>
          <a:bodyPr>
            <a:normAutofit/>
          </a:bodyPr>
          <a:lstStyle/>
          <a:p>
            <a:r>
              <a:rPr lang="en-US" sz="2400" b="1" dirty="0"/>
              <a:t>More Information</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590" y="2023024"/>
            <a:ext cx="6369627" cy="42522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92786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Next Steps </a:t>
            </a:r>
            <a:endParaRPr/>
          </a:p>
        </p:txBody>
      </p:sp>
      <p:sp>
        <p:nvSpPr>
          <p:cNvPr id="820" name="Google Shape;820;p109"/>
          <p:cNvSpPr txBox="1">
            <a:spLocks noGrp="1"/>
          </p:cNvSpPr>
          <p:nvPr>
            <p:ph type="body" idx="1"/>
          </p:nvPr>
        </p:nvSpPr>
        <p:spPr>
          <a:xfrm>
            <a:off x="476250" y="2314575"/>
            <a:ext cx="8229600" cy="253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F3F39"/>
              </a:buClr>
              <a:buSzPts val="2400"/>
              <a:buFont typeface="Arial"/>
              <a:buNone/>
            </a:pPr>
            <a:r>
              <a:rPr lang="en-US" sz="2400" b="0" i="0" u="none" strike="noStrike" cap="none" dirty="0">
                <a:solidFill>
                  <a:srgbClr val="3F3F39"/>
                </a:solidFill>
                <a:latin typeface="Lucida Sans"/>
                <a:ea typeface="Lucida Sans"/>
                <a:cs typeface="Lucida Sans"/>
                <a:sym typeface="Lucida Sans"/>
              </a:rPr>
              <a:t>How could the Instructional Practice Guide be useful in your setting? </a:t>
            </a:r>
            <a:endParaRPr dirty="0"/>
          </a:p>
        </p:txBody>
      </p:sp>
    </p:spTree>
    <p:extLst>
      <p:ext uri="{BB962C8B-B14F-4D97-AF65-F5344CB8AC3E}">
        <p14:creationId xmlns:p14="http://schemas.microsoft.com/office/powerpoint/2010/main" val="769160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50524F"/>
              </a:buClr>
              <a:buSzPts val="2800"/>
              <a:buFont typeface="Lucida Sans"/>
              <a:buNone/>
            </a:pPr>
            <a:r>
              <a:rPr lang="en-US" sz="2800" b="0" i="0" u="none" strike="noStrike" cap="none">
                <a:solidFill>
                  <a:srgbClr val="50524F"/>
                </a:solidFill>
                <a:latin typeface="Lucida Sans"/>
                <a:ea typeface="Lucida Sans"/>
                <a:cs typeface="Lucida Sans"/>
                <a:sym typeface="Lucida Sans"/>
              </a:rPr>
              <a:t>The Core Advocate Network</a:t>
            </a:r>
            <a:endParaRPr sz="2800" b="0" i="0" u="none" strike="noStrike" cap="none">
              <a:solidFill>
                <a:srgbClr val="3F3F39"/>
              </a:solidFill>
              <a:latin typeface="Lucida Sans"/>
              <a:ea typeface="Lucida Sans"/>
              <a:cs typeface="Lucida Sans"/>
              <a:sym typeface="Lucida Sans"/>
            </a:endParaRPr>
          </a:p>
        </p:txBody>
      </p:sp>
      <p:sp>
        <p:nvSpPr>
          <p:cNvPr id="712" name="Google Shape;712;p95"/>
          <p:cNvSpPr txBox="1">
            <a:spLocks noGrp="1"/>
          </p:cNvSpPr>
          <p:nvPr>
            <p:ph type="body" idx="1"/>
          </p:nvPr>
        </p:nvSpPr>
        <p:spPr>
          <a:xfrm>
            <a:off x="457200" y="1600200"/>
            <a:ext cx="3487003" cy="3231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A369"/>
              </a:buClr>
              <a:buSzPts val="1200"/>
              <a:buFont typeface="Arial"/>
              <a:buNone/>
            </a:pPr>
            <a:r>
              <a:rPr lang="en-US" sz="1200" b="0" i="0" u="none" strike="noStrike" cap="none" dirty="0">
                <a:solidFill>
                  <a:srgbClr val="1DA369"/>
                </a:solidFill>
                <a:latin typeface="Arial"/>
                <a:ea typeface="Arial"/>
                <a:cs typeface="Arial"/>
                <a:sym typeface="Arial"/>
              </a:rPr>
              <a:t>Who are the Core Advocates?</a:t>
            </a:r>
            <a:endParaRPr dirty="0"/>
          </a:p>
          <a:p>
            <a:pPr marL="0" indent="0">
              <a:spcBef>
                <a:spcPts val="240"/>
              </a:spcBef>
              <a:buClr>
                <a:srgbClr val="50524F"/>
              </a:buClr>
              <a:buSzPts val="1200"/>
              <a:buNone/>
            </a:pPr>
            <a:r>
              <a:rPr lang="en-US" sz="1200" b="0" i="0" u="none" strike="noStrike" cap="none" dirty="0">
                <a:solidFill>
                  <a:srgbClr val="50524F"/>
                </a:solidFill>
                <a:latin typeface="Lucida Sans"/>
                <a:ea typeface="Lucida Sans"/>
                <a:cs typeface="Lucida Sans"/>
                <a:sym typeface="Lucida Sans"/>
              </a:rPr>
              <a:t>Core Advocates are educators who:</a:t>
            </a:r>
            <a:endParaRPr dirty="0"/>
          </a:p>
          <a:p>
            <a:pPr marL="285750" marR="0" lvl="0" indent="-285750" algn="l" rtl="0">
              <a:spcBef>
                <a:spcPts val="240"/>
              </a:spcBef>
              <a:spcAft>
                <a:spcPts val="0"/>
              </a:spcAft>
              <a:buClr>
                <a:srgbClr val="575755"/>
              </a:buClr>
              <a:buSzPts val="1200"/>
              <a:buFont typeface="Arial"/>
              <a:buChar char="•"/>
            </a:pPr>
            <a:r>
              <a:rPr lang="en-US" sz="1200" b="0" i="0" u="none" strike="noStrike" cap="none" dirty="0">
                <a:solidFill>
                  <a:srgbClr val="575755"/>
                </a:solidFill>
                <a:latin typeface="Lucida Sans"/>
                <a:ea typeface="Lucida Sans"/>
                <a:cs typeface="Lucida Sans"/>
                <a:sym typeface="Lucida Sans"/>
              </a:rPr>
              <a:t>Believe in the potential of high-quality standards grounded in evidence to prepare all students for college and career. </a:t>
            </a:r>
            <a:endParaRPr dirty="0"/>
          </a:p>
          <a:p>
            <a:pPr marL="285750" marR="0" lvl="0" indent="-285750" algn="l" rtl="0">
              <a:spcBef>
                <a:spcPts val="240"/>
              </a:spcBef>
              <a:spcAft>
                <a:spcPts val="0"/>
              </a:spcAft>
              <a:buClr>
                <a:srgbClr val="575755"/>
              </a:buClr>
              <a:buSzPts val="1200"/>
              <a:buFont typeface="Arial"/>
              <a:buChar char="•"/>
            </a:pPr>
            <a:r>
              <a:rPr lang="en-US" sz="1200" b="0" i="0" u="none" strike="noStrike" cap="none" dirty="0">
                <a:solidFill>
                  <a:srgbClr val="575755"/>
                </a:solidFill>
                <a:latin typeface="Lucida Sans"/>
                <a:ea typeface="Lucida Sans"/>
                <a:cs typeface="Lucida Sans"/>
                <a:sym typeface="Lucida Sans"/>
              </a:rPr>
              <a:t>Understand and embrace the Shifts in instruction and assessment required by college- and career-ready standards.</a:t>
            </a:r>
            <a:endParaRPr dirty="0"/>
          </a:p>
          <a:p>
            <a:pPr marL="285750" marR="0" lvl="0" indent="-285750" algn="l" rtl="0">
              <a:spcBef>
                <a:spcPts val="240"/>
              </a:spcBef>
              <a:spcAft>
                <a:spcPts val="0"/>
              </a:spcAft>
              <a:buClr>
                <a:srgbClr val="575755"/>
              </a:buClr>
              <a:buSzPts val="1200"/>
              <a:buFont typeface="Arial"/>
              <a:buChar char="•"/>
            </a:pPr>
            <a:r>
              <a:rPr lang="en-US" sz="1200" b="0" i="0" u="none" strike="noStrike" cap="none" dirty="0">
                <a:solidFill>
                  <a:srgbClr val="575755"/>
                </a:solidFill>
                <a:latin typeface="Lucida Sans"/>
                <a:ea typeface="Lucida Sans"/>
                <a:cs typeface="Lucida Sans"/>
                <a:sym typeface="Lucida Sans"/>
              </a:rPr>
              <a:t>Are eager to support their colleagues and communities in understanding and translating the Shifts into instructional practice. </a:t>
            </a:r>
            <a:endParaRPr dirty="0"/>
          </a:p>
          <a:p>
            <a:pPr marL="342900" marR="0" lvl="0" indent="-266700" algn="l" rtl="0">
              <a:spcBef>
                <a:spcPts val="240"/>
              </a:spcBef>
              <a:spcAft>
                <a:spcPts val="0"/>
              </a:spcAft>
              <a:buClr>
                <a:srgbClr val="3F3F39"/>
              </a:buClr>
              <a:buSzPts val="1200"/>
              <a:buFont typeface="Arial"/>
              <a:buNone/>
            </a:pPr>
            <a:endParaRPr sz="1200" b="0" i="0" u="none" strike="noStrike" cap="none" dirty="0">
              <a:solidFill>
                <a:srgbClr val="575755"/>
              </a:solidFill>
              <a:latin typeface="Arial"/>
              <a:ea typeface="Arial"/>
              <a:cs typeface="Arial"/>
              <a:sym typeface="Arial"/>
            </a:endParaRPr>
          </a:p>
          <a:p>
            <a:pPr marL="342900" marR="0" lvl="0" indent="-266700" algn="l" rtl="0">
              <a:spcBef>
                <a:spcPts val="240"/>
              </a:spcBef>
              <a:spcAft>
                <a:spcPts val="0"/>
              </a:spcAft>
              <a:buClr>
                <a:srgbClr val="3F3F39"/>
              </a:buClr>
              <a:buSzPts val="1200"/>
              <a:buFont typeface="Arial"/>
              <a:buNone/>
            </a:pPr>
            <a:endParaRPr sz="1200" b="0" i="0" u="none" strike="noStrike" cap="none" dirty="0">
              <a:solidFill>
                <a:srgbClr val="575755"/>
              </a:solidFill>
              <a:latin typeface="Arial"/>
              <a:ea typeface="Arial"/>
              <a:cs typeface="Arial"/>
              <a:sym typeface="Arial"/>
            </a:endParaRPr>
          </a:p>
          <a:p>
            <a:pPr marL="342900" marR="0" lvl="0" indent="-266700" algn="l" rtl="0">
              <a:spcBef>
                <a:spcPts val="240"/>
              </a:spcBef>
              <a:spcAft>
                <a:spcPts val="0"/>
              </a:spcAft>
              <a:buClr>
                <a:srgbClr val="3F3F39"/>
              </a:buClr>
              <a:buSzPts val="1200"/>
              <a:buFont typeface="Arial"/>
              <a:buNone/>
            </a:pPr>
            <a:endParaRPr sz="1200" b="0" i="0" u="none" strike="noStrike" cap="none" dirty="0">
              <a:solidFill>
                <a:srgbClr val="3F3F39"/>
              </a:solidFill>
              <a:latin typeface="Lucida Sans"/>
              <a:ea typeface="Lucida Sans"/>
              <a:cs typeface="Lucida Sans"/>
              <a:sym typeface="Lucida Sans"/>
            </a:endParaRPr>
          </a:p>
        </p:txBody>
      </p:sp>
      <p:sp>
        <p:nvSpPr>
          <p:cNvPr id="713" name="Google Shape;713;p95"/>
          <p:cNvSpPr txBox="1">
            <a:spLocks noGrp="1"/>
          </p:cNvSpPr>
          <p:nvPr>
            <p:ph type="body" idx="2"/>
          </p:nvPr>
        </p:nvSpPr>
        <p:spPr>
          <a:xfrm>
            <a:off x="4176215" y="1600200"/>
            <a:ext cx="4510585" cy="3231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A369"/>
              </a:buClr>
              <a:buSzPts val="1200"/>
              <a:buFont typeface="Arial"/>
              <a:buNone/>
            </a:pPr>
            <a:r>
              <a:rPr lang="en-US" sz="1200" b="0" i="0" u="none" strike="noStrike" cap="none">
                <a:solidFill>
                  <a:srgbClr val="1DA369"/>
                </a:solidFill>
                <a:latin typeface="Arial"/>
                <a:ea typeface="Arial"/>
                <a:cs typeface="Arial"/>
                <a:sym typeface="Arial"/>
              </a:rPr>
              <a:t>What do Core Advocates do? </a:t>
            </a:r>
            <a:endParaRPr/>
          </a:p>
          <a:p>
            <a:pPr marL="342900" marR="0" lvl="0" indent="-342900" algn="l" rtl="0">
              <a:spcBef>
                <a:spcPts val="240"/>
              </a:spcBef>
              <a:spcAft>
                <a:spcPts val="0"/>
              </a:spcAft>
              <a:buClr>
                <a:srgbClr val="575756"/>
              </a:buClr>
              <a:buSzPts val="1200"/>
              <a:buFont typeface="Arial"/>
              <a:buChar char="•"/>
            </a:pPr>
            <a:r>
              <a:rPr lang="en-US" sz="1200" b="0" i="0" u="none" strike="noStrike" cap="none">
                <a:solidFill>
                  <a:srgbClr val="575756"/>
                </a:solidFill>
                <a:latin typeface="Lucida Sans"/>
                <a:ea typeface="Lucida Sans"/>
                <a:cs typeface="Lucida Sans"/>
                <a:sym typeface="Lucida Sans"/>
              </a:rPr>
              <a:t>As instructional advocates, Core Advocates lead other educators in their communities in understanding the Shifts, as well as sharing practices aligned to the Shifts and the standards. Among other actions, Core Advocates: </a:t>
            </a:r>
            <a:endParaRPr/>
          </a:p>
          <a:p>
            <a:pPr marL="171450" marR="0" lvl="0" indent="-171450" algn="l" rtl="0">
              <a:spcBef>
                <a:spcPts val="240"/>
              </a:spcBef>
              <a:spcAft>
                <a:spcPts val="0"/>
              </a:spcAft>
              <a:buClr>
                <a:srgbClr val="575755"/>
              </a:buClr>
              <a:buSzPts val="1200"/>
              <a:buFont typeface="Arial"/>
              <a:buChar char="•"/>
            </a:pPr>
            <a:r>
              <a:rPr lang="en-US" sz="1200" b="0" i="0" u="none" strike="noStrike" cap="none">
                <a:solidFill>
                  <a:srgbClr val="575755"/>
                </a:solidFill>
                <a:latin typeface="Lucida Sans"/>
                <a:ea typeface="Lucida Sans"/>
                <a:cs typeface="Lucida Sans"/>
                <a:sym typeface="Lucida Sans"/>
              </a:rPr>
              <a:t>Lead professional development sessions and professional learning communities. </a:t>
            </a:r>
            <a:endParaRPr/>
          </a:p>
          <a:p>
            <a:pPr marL="171450" marR="0" lvl="0" indent="-171450" algn="l" rtl="0">
              <a:spcBef>
                <a:spcPts val="240"/>
              </a:spcBef>
              <a:spcAft>
                <a:spcPts val="0"/>
              </a:spcAft>
              <a:buClr>
                <a:srgbClr val="575755"/>
              </a:buClr>
              <a:buSzPts val="1200"/>
              <a:buFont typeface="Arial"/>
              <a:buChar char="•"/>
            </a:pPr>
            <a:r>
              <a:rPr lang="en-US" sz="1200" b="0" i="0" u="none" strike="noStrike" cap="none">
                <a:solidFill>
                  <a:srgbClr val="575755"/>
                </a:solidFill>
                <a:latin typeface="Lucida Sans"/>
                <a:ea typeface="Lucida Sans"/>
                <a:cs typeface="Lucida Sans"/>
                <a:sym typeface="Lucida Sans"/>
              </a:rPr>
              <a:t>Create, refine, and share standards-aligned resources with the field. </a:t>
            </a:r>
            <a:endParaRPr/>
          </a:p>
          <a:p>
            <a:pPr marL="171450" marR="0" lvl="0" indent="-171450" algn="l" rtl="0">
              <a:spcBef>
                <a:spcPts val="240"/>
              </a:spcBef>
              <a:spcAft>
                <a:spcPts val="0"/>
              </a:spcAft>
              <a:buClr>
                <a:srgbClr val="575755"/>
              </a:buClr>
              <a:buSzPts val="1200"/>
              <a:buFont typeface="Arial"/>
              <a:buChar char="•"/>
            </a:pPr>
            <a:r>
              <a:rPr lang="en-US" sz="1200" b="0" i="0" u="none" strike="noStrike" cap="none">
                <a:solidFill>
                  <a:srgbClr val="575755"/>
                </a:solidFill>
                <a:latin typeface="Lucida Sans"/>
                <a:ea typeface="Lucida Sans"/>
                <a:cs typeface="Lucida Sans"/>
                <a:sym typeface="Lucida Sans"/>
              </a:rPr>
              <a:t>Advocate for high-quality instruction, instructional resources, and professional learning. </a:t>
            </a:r>
            <a:endParaRPr/>
          </a:p>
          <a:p>
            <a:pPr marL="171450" marR="0" lvl="0" indent="-171450" algn="l" rtl="0">
              <a:spcBef>
                <a:spcPts val="240"/>
              </a:spcBef>
              <a:spcAft>
                <a:spcPts val="0"/>
              </a:spcAft>
              <a:buClr>
                <a:srgbClr val="575755"/>
              </a:buClr>
              <a:buSzPts val="1200"/>
              <a:buFont typeface="Arial"/>
              <a:buChar char="•"/>
            </a:pPr>
            <a:r>
              <a:rPr lang="en-US" sz="1200" b="0" i="0" u="none" strike="noStrike" cap="none">
                <a:solidFill>
                  <a:srgbClr val="575755"/>
                </a:solidFill>
                <a:latin typeface="Lucida Sans"/>
                <a:ea typeface="Lucida Sans"/>
                <a:cs typeface="Lucida Sans"/>
                <a:sym typeface="Lucida Sans"/>
              </a:rPr>
              <a:t>Use and provide feedback on high-quality instructional tools and resources. </a:t>
            </a:r>
            <a:endParaRPr/>
          </a:p>
        </p:txBody>
      </p:sp>
      <p:sp>
        <p:nvSpPr>
          <p:cNvPr id="714" name="Google Shape;714;p95"/>
          <p:cNvSpPr/>
          <p:nvPr/>
        </p:nvSpPr>
        <p:spPr>
          <a:xfrm>
            <a:off x="4176215" y="5013869"/>
            <a:ext cx="4804013"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1DA369"/>
                </a:solidFill>
                <a:latin typeface="Arial"/>
                <a:ea typeface="Arial"/>
                <a:cs typeface="Arial"/>
                <a:sym typeface="Arial"/>
              </a:rPr>
              <a:t>How can I get involved? </a:t>
            </a:r>
            <a:endParaRPr/>
          </a:p>
          <a:p>
            <a:pPr marL="0" marR="0" lvl="0" indent="0" algn="l" rtl="0">
              <a:spcBef>
                <a:spcPts val="0"/>
              </a:spcBef>
              <a:spcAft>
                <a:spcPts val="0"/>
              </a:spcAft>
              <a:buNone/>
            </a:pPr>
            <a:r>
              <a:rPr lang="en-US" sz="1200">
                <a:solidFill>
                  <a:srgbClr val="575756"/>
                </a:solidFill>
                <a:latin typeface="Lucida Sans"/>
                <a:ea typeface="Lucida Sans"/>
                <a:cs typeface="Lucida Sans"/>
                <a:sym typeface="Lucida Sans"/>
              </a:rPr>
              <a:t>Join the Core Advocate Network by taking the Core Advocate survey at: </a:t>
            </a:r>
            <a:r>
              <a:rPr lang="en-US" sz="1200">
                <a:solidFill>
                  <a:srgbClr val="1DA369"/>
                </a:solidFill>
                <a:latin typeface="Lucida Sans"/>
                <a:ea typeface="Lucida Sans"/>
                <a:cs typeface="Lucida Sans"/>
                <a:sym typeface="Lucida Sans"/>
              </a:rPr>
              <a:t>www.achievethecore.org/ca-signup </a:t>
            </a:r>
            <a:endParaRPr/>
          </a:p>
          <a:p>
            <a:pPr marL="0" marR="0" lvl="0" indent="0" algn="l" rtl="0">
              <a:spcBef>
                <a:spcPts val="0"/>
              </a:spcBef>
              <a:spcAft>
                <a:spcPts val="0"/>
              </a:spcAft>
              <a:buNone/>
            </a:pPr>
            <a:endParaRPr sz="1200">
              <a:solidFill>
                <a:srgbClr val="575756"/>
              </a:solidFill>
              <a:latin typeface="Lucida Sans"/>
              <a:ea typeface="Lucida Sans"/>
              <a:cs typeface="Lucida Sans"/>
              <a:sym typeface="Lucida Sans"/>
            </a:endParaRPr>
          </a:p>
          <a:p>
            <a:pPr marL="0" marR="0" lvl="0" indent="0" algn="l" rtl="0">
              <a:spcBef>
                <a:spcPts val="0"/>
              </a:spcBef>
              <a:spcAft>
                <a:spcPts val="0"/>
              </a:spcAft>
              <a:buNone/>
            </a:pPr>
            <a:r>
              <a:rPr lang="en-US" sz="1200">
                <a:solidFill>
                  <a:srgbClr val="575756"/>
                </a:solidFill>
                <a:latin typeface="Lucida Sans"/>
                <a:ea typeface="Lucida Sans"/>
                <a:cs typeface="Lucida Sans"/>
                <a:sym typeface="Lucida Sans"/>
              </a:rPr>
              <a:t>Email </a:t>
            </a:r>
            <a:r>
              <a:rPr lang="en-US" sz="1200">
                <a:solidFill>
                  <a:srgbClr val="1DA369"/>
                </a:solidFill>
                <a:latin typeface="Lucida Sans"/>
                <a:ea typeface="Lucida Sans"/>
                <a:cs typeface="Lucida Sans"/>
                <a:sym typeface="Lucida Sans"/>
              </a:rPr>
              <a:t>coreadvocates@studentsachieve.net </a:t>
            </a:r>
            <a:r>
              <a:rPr lang="en-US" sz="1200">
                <a:solidFill>
                  <a:srgbClr val="575756"/>
                </a:solidFill>
                <a:latin typeface="Lucida Sans"/>
                <a:ea typeface="Lucida Sans"/>
                <a:cs typeface="Lucida Sans"/>
                <a:sym typeface="Lucida Sans"/>
              </a:rPr>
              <a:t>with any questions. </a:t>
            </a:r>
            <a:endParaRPr sz="1200">
              <a:solidFill>
                <a:schemeClr val="dk1"/>
              </a:solidFill>
              <a:latin typeface="Lucida Sans"/>
              <a:ea typeface="Lucida Sans"/>
              <a:cs typeface="Lucida Sans"/>
              <a:sym typeface="Lucida Sans"/>
            </a:endParaRPr>
          </a:p>
        </p:txBody>
      </p:sp>
      <p:pic>
        <p:nvPicPr>
          <p:cNvPr id="715" name="Google Shape;715;p95"/>
          <p:cNvPicPr preferRelativeResize="0"/>
          <p:nvPr/>
        </p:nvPicPr>
        <p:blipFill rotWithShape="1">
          <a:blip r:embed="rId3">
            <a:alphaModFix/>
          </a:blip>
          <a:srcRect/>
          <a:stretch/>
        </p:blipFill>
        <p:spPr>
          <a:xfrm>
            <a:off x="457200" y="4414297"/>
            <a:ext cx="2427708" cy="16152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Lucida Sans"/>
              <a:buNone/>
            </a:pPr>
            <a:r>
              <a:rPr lang="en-US" sz="2800" b="0" i="0" u="none" strike="noStrike" cap="none" dirty="0">
                <a:solidFill>
                  <a:schemeClr val="tx1"/>
                </a:solidFill>
                <a:latin typeface="Lucida Sans"/>
                <a:ea typeface="Lucida Sans"/>
                <a:cs typeface="Lucida Sans"/>
                <a:sym typeface="Lucida Sans"/>
              </a:rPr>
              <a:t>Essential Question</a:t>
            </a:r>
          </a:p>
        </p:txBody>
      </p:sp>
      <p:sp>
        <p:nvSpPr>
          <p:cNvPr id="674" name="Shape 674"/>
          <p:cNvSpPr txBox="1">
            <a:spLocks noGrp="1"/>
          </p:cNvSpPr>
          <p:nvPr>
            <p:ph type="body" idx="1"/>
          </p:nvPr>
        </p:nvSpPr>
        <p:spPr>
          <a:xfrm>
            <a:off x="560231" y="1846525"/>
            <a:ext cx="8229600" cy="260320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3F39"/>
              </a:buClr>
              <a:buSzPct val="25000"/>
              <a:buFont typeface="Arial"/>
              <a:buNone/>
            </a:pPr>
            <a:r>
              <a:rPr lang="en-US" sz="2500" b="0" i="0" u="none" strike="noStrike" cap="none" dirty="0">
                <a:solidFill>
                  <a:schemeClr val="tx1"/>
                </a:solidFill>
                <a:latin typeface="Lucida Sans"/>
                <a:ea typeface="Lucida Sans"/>
                <a:cs typeface="Lucida Sans"/>
                <a:sym typeface="Lucida Sans"/>
              </a:rPr>
              <a:t>What do the standards and Shifts look like in the classroom?  </a:t>
            </a:r>
          </a:p>
          <a:p>
            <a:pPr marL="0" marR="0" lvl="0" indent="0" algn="l" rtl="0">
              <a:lnSpc>
                <a:spcPct val="100000"/>
              </a:lnSpc>
              <a:spcBef>
                <a:spcPts val="560"/>
              </a:spcBef>
              <a:spcAft>
                <a:spcPts val="0"/>
              </a:spcAft>
              <a:buClr>
                <a:srgbClr val="3F3F39"/>
              </a:buClr>
              <a:buSzPct val="25000"/>
              <a:buFont typeface="Arial"/>
              <a:buNone/>
            </a:pPr>
            <a:endParaRPr sz="2400" b="0" i="0" u="none" strike="noStrike" cap="none" dirty="0">
              <a:solidFill>
                <a:schemeClr val="tx1"/>
              </a:solidFill>
              <a:latin typeface="Lucida Sans"/>
              <a:ea typeface="Lucida Sans"/>
              <a:cs typeface="Lucida Sans"/>
              <a:sym typeface="Lucida Sans"/>
            </a:endParaRPr>
          </a:p>
        </p:txBody>
      </p:sp>
    </p:spTree>
    <p:extLst>
      <p:ext uri="{BB962C8B-B14F-4D97-AF65-F5344CB8AC3E}">
        <p14:creationId xmlns:p14="http://schemas.microsoft.com/office/powerpoint/2010/main" val="3437389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pic>
        <p:nvPicPr>
          <p:cNvPr id="826" name="Google Shape;826;p110"/>
          <p:cNvPicPr preferRelativeResize="0"/>
          <p:nvPr/>
        </p:nvPicPr>
        <p:blipFill>
          <a:blip r:embed="rId3">
            <a:alphaModFix/>
          </a:blip>
          <a:stretch>
            <a:fillRect/>
          </a:stretch>
        </p:blipFill>
        <p:spPr>
          <a:xfrm>
            <a:off x="2353100" y="1743075"/>
            <a:ext cx="5943600" cy="3790950"/>
          </a:xfrm>
          <a:prstGeom prst="rect">
            <a:avLst/>
          </a:prstGeom>
          <a:noFill/>
          <a:ln>
            <a:noFill/>
          </a:ln>
        </p:spPr>
      </p:pic>
      <p:pic>
        <p:nvPicPr>
          <p:cNvPr id="827" name="Google Shape;827;p110"/>
          <p:cNvPicPr preferRelativeResize="0"/>
          <p:nvPr/>
        </p:nvPicPr>
        <p:blipFill>
          <a:blip r:embed="rId4">
            <a:alphaModFix/>
          </a:blip>
          <a:stretch>
            <a:fillRect/>
          </a:stretch>
        </p:blipFill>
        <p:spPr>
          <a:xfrm>
            <a:off x="1521425" y="4914900"/>
            <a:ext cx="619125" cy="619125"/>
          </a:xfrm>
          <a:prstGeom prst="rect">
            <a:avLst/>
          </a:prstGeom>
          <a:noFill/>
          <a:ln>
            <a:noFill/>
          </a:ln>
        </p:spPr>
      </p:pic>
      <p:pic>
        <p:nvPicPr>
          <p:cNvPr id="828" name="Google Shape;828;p110"/>
          <p:cNvPicPr preferRelativeResize="0"/>
          <p:nvPr/>
        </p:nvPicPr>
        <p:blipFill>
          <a:blip r:embed="rId5">
            <a:alphaModFix/>
          </a:blip>
          <a:stretch>
            <a:fillRect/>
          </a:stretch>
        </p:blipFill>
        <p:spPr>
          <a:xfrm>
            <a:off x="1521425" y="4169975"/>
            <a:ext cx="619125" cy="504825"/>
          </a:xfrm>
          <a:prstGeom prst="rect">
            <a:avLst/>
          </a:prstGeom>
          <a:noFill/>
          <a:ln>
            <a:noFill/>
          </a:ln>
        </p:spPr>
      </p:pic>
      <p:pic>
        <p:nvPicPr>
          <p:cNvPr id="829" name="Google Shape;829;p110"/>
          <p:cNvPicPr preferRelativeResize="0"/>
          <p:nvPr/>
        </p:nvPicPr>
        <p:blipFill>
          <a:blip r:embed="rId6">
            <a:alphaModFix/>
          </a:blip>
          <a:stretch>
            <a:fillRect/>
          </a:stretch>
        </p:blipFill>
        <p:spPr>
          <a:xfrm>
            <a:off x="1521425" y="3301225"/>
            <a:ext cx="619125" cy="628650"/>
          </a:xfrm>
          <a:prstGeom prst="rect">
            <a:avLst/>
          </a:prstGeom>
          <a:noFill/>
          <a:ln>
            <a:noFill/>
          </a:ln>
        </p:spPr>
      </p:pic>
      <p:pic>
        <p:nvPicPr>
          <p:cNvPr id="830" name="Google Shape;830;p110"/>
          <p:cNvPicPr preferRelativeResize="0"/>
          <p:nvPr/>
        </p:nvPicPr>
        <p:blipFill>
          <a:blip r:embed="rId7">
            <a:alphaModFix/>
          </a:blip>
          <a:stretch>
            <a:fillRect/>
          </a:stretch>
        </p:blipFill>
        <p:spPr>
          <a:xfrm>
            <a:off x="1397600" y="1697075"/>
            <a:ext cx="866775" cy="619125"/>
          </a:xfrm>
          <a:prstGeom prst="rect">
            <a:avLst/>
          </a:prstGeom>
          <a:noFill/>
          <a:ln>
            <a:noFill/>
          </a:ln>
        </p:spPr>
      </p:pic>
      <p:pic>
        <p:nvPicPr>
          <p:cNvPr id="831" name="Google Shape;831;p110"/>
          <p:cNvPicPr preferRelativeResize="0"/>
          <p:nvPr/>
        </p:nvPicPr>
        <p:blipFill>
          <a:blip r:embed="rId8">
            <a:alphaModFix/>
          </a:blip>
          <a:stretch>
            <a:fillRect/>
          </a:stretch>
        </p:blipFill>
        <p:spPr>
          <a:xfrm>
            <a:off x="152400" y="152400"/>
            <a:ext cx="7820025" cy="742950"/>
          </a:xfrm>
          <a:prstGeom prst="rect">
            <a:avLst/>
          </a:prstGeom>
          <a:noFill/>
          <a:ln>
            <a:noFill/>
          </a:ln>
        </p:spPr>
      </p:pic>
    </p:spTree>
    <p:extLst>
      <p:ext uri="{BB962C8B-B14F-4D97-AF65-F5344CB8AC3E}">
        <p14:creationId xmlns:p14="http://schemas.microsoft.com/office/powerpoint/2010/main" val="2991210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51473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Font typeface="Lucida Sans"/>
              <a:buNone/>
            </a:pPr>
            <a:r>
              <a:rPr lang="en-US" sz="2800" b="0" i="0" u="none" strike="noStrike" cap="none" dirty="0">
                <a:solidFill>
                  <a:schemeClr val="tx1"/>
                </a:solidFill>
                <a:ea typeface="Lucida Sans"/>
                <a:sym typeface="Lucida Sans"/>
              </a:rPr>
              <a:t>Key Shifts in Math</a:t>
            </a:r>
            <a:endParaRPr dirty="0">
              <a:solidFill>
                <a:schemeClr val="tx1"/>
              </a:solidFill>
            </a:endParaRPr>
          </a:p>
        </p:txBody>
      </p:sp>
      <p:pic>
        <p:nvPicPr>
          <p:cNvPr id="726" name="Shape 726"/>
          <p:cNvPicPr preferRelativeResize="0"/>
          <p:nvPr/>
        </p:nvPicPr>
        <p:blipFill rotWithShape="1">
          <a:blip r:embed="rId3">
            <a:alphaModFix/>
          </a:blip>
          <a:srcRect/>
          <a:stretch/>
        </p:blipFill>
        <p:spPr>
          <a:xfrm>
            <a:off x="540622" y="1541324"/>
            <a:ext cx="628648" cy="642938"/>
          </a:xfrm>
          <a:prstGeom prst="rect">
            <a:avLst/>
          </a:prstGeom>
          <a:noFill/>
          <a:ln>
            <a:noFill/>
          </a:ln>
        </p:spPr>
      </p:pic>
      <p:pic>
        <p:nvPicPr>
          <p:cNvPr id="727" name="Shape 727"/>
          <p:cNvPicPr preferRelativeResize="0"/>
          <p:nvPr/>
        </p:nvPicPr>
        <p:blipFill rotWithShape="1">
          <a:blip r:embed="rId4">
            <a:alphaModFix/>
          </a:blip>
          <a:srcRect/>
          <a:stretch/>
        </p:blipFill>
        <p:spPr>
          <a:xfrm>
            <a:off x="521573" y="2494257"/>
            <a:ext cx="666749" cy="692148"/>
          </a:xfrm>
          <a:prstGeom prst="rect">
            <a:avLst/>
          </a:prstGeom>
          <a:noFill/>
          <a:ln>
            <a:noFill/>
          </a:ln>
        </p:spPr>
      </p:pic>
      <p:pic>
        <p:nvPicPr>
          <p:cNvPr id="728" name="Shape 728"/>
          <p:cNvPicPr preferRelativeResize="0"/>
          <p:nvPr/>
        </p:nvPicPr>
        <p:blipFill rotWithShape="1">
          <a:blip r:embed="rId5">
            <a:alphaModFix/>
          </a:blip>
          <a:srcRect/>
          <a:stretch/>
        </p:blipFill>
        <p:spPr>
          <a:xfrm>
            <a:off x="512047" y="3620429"/>
            <a:ext cx="685799" cy="615949"/>
          </a:xfrm>
          <a:prstGeom prst="rect">
            <a:avLst/>
          </a:prstGeom>
          <a:noFill/>
          <a:ln>
            <a:noFill/>
          </a:ln>
        </p:spPr>
      </p:pic>
      <p:sp>
        <p:nvSpPr>
          <p:cNvPr id="9" name="Shape 725">
            <a:extLst>
              <a:ext uri="{FF2B5EF4-FFF2-40B4-BE49-F238E27FC236}">
                <a16:creationId xmlns:a16="http://schemas.microsoft.com/office/drawing/2014/main" id="{3F312261-BB77-0C47-9B05-E56CCD51E086}"/>
              </a:ext>
            </a:extLst>
          </p:cNvPr>
          <p:cNvSpPr txBox="1">
            <a:spLocks/>
          </p:cNvSpPr>
          <p:nvPr/>
        </p:nvSpPr>
        <p:spPr>
          <a:xfrm>
            <a:off x="1197846" y="1665353"/>
            <a:ext cx="7681327" cy="4526100"/>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buFont typeface="Arial"/>
              <a:buChar char="•"/>
              <a:defRPr sz="2400" kern="1200">
                <a:solidFill>
                  <a:srgbClr val="3F3F39"/>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rgbClr val="3F3F39"/>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rgbClr val="3F3F39"/>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Clr>
                <a:srgbClr val="3F3F39"/>
              </a:buClr>
              <a:buFont typeface="Arial"/>
              <a:buNone/>
            </a:pPr>
            <a:r>
              <a:rPr lang="en-US" b="1" dirty="0">
                <a:solidFill>
                  <a:schemeClr val="tx1"/>
                </a:solidFill>
                <a:ea typeface="Lucida Sans"/>
                <a:sym typeface="Lucida Sans"/>
              </a:rPr>
              <a:t>Focus</a:t>
            </a:r>
            <a:r>
              <a:rPr lang="en-US" dirty="0">
                <a:solidFill>
                  <a:schemeClr val="tx1"/>
                </a:solidFill>
                <a:ea typeface="Lucida Sans"/>
                <a:sym typeface="Lucida Sans"/>
              </a:rPr>
              <a:t> strongly where the standards focus.</a:t>
            </a:r>
            <a:endParaRPr lang="en-US" dirty="0">
              <a:solidFill>
                <a:schemeClr val="tx1"/>
              </a:solidFill>
            </a:endParaRPr>
          </a:p>
          <a:p>
            <a:pPr marL="457200" indent="-457200">
              <a:spcBef>
                <a:spcPts val="480"/>
              </a:spcBef>
              <a:buClr>
                <a:srgbClr val="3F3F39"/>
              </a:buClr>
              <a:buFont typeface="Calibri"/>
              <a:buNone/>
            </a:pPr>
            <a:endParaRPr lang="en-US" dirty="0">
              <a:solidFill>
                <a:schemeClr val="tx1"/>
              </a:solidFill>
              <a:ea typeface="Lucida Sans"/>
              <a:sym typeface="Lucida Sans"/>
            </a:endParaRPr>
          </a:p>
          <a:p>
            <a:pPr marL="0" indent="0">
              <a:spcBef>
                <a:spcPts val="480"/>
              </a:spcBef>
              <a:buClr>
                <a:srgbClr val="3F3F39"/>
              </a:buClr>
              <a:buFont typeface="Arial"/>
              <a:buNone/>
            </a:pPr>
            <a:r>
              <a:rPr lang="en-US" b="1" dirty="0">
                <a:solidFill>
                  <a:schemeClr val="tx1"/>
                </a:solidFill>
                <a:ea typeface="Lucida Sans"/>
                <a:sym typeface="Lucida Sans"/>
              </a:rPr>
              <a:t>Coherence</a:t>
            </a:r>
            <a:r>
              <a:rPr lang="en-US" dirty="0">
                <a:solidFill>
                  <a:schemeClr val="tx1"/>
                </a:solidFill>
                <a:ea typeface="Lucida Sans"/>
                <a:sym typeface="Lucida Sans"/>
              </a:rPr>
              <a:t>: Think across grades and link to major topics within grades.</a:t>
            </a:r>
            <a:endParaRPr lang="en-US" dirty="0">
              <a:solidFill>
                <a:schemeClr val="tx1"/>
              </a:solidFill>
            </a:endParaRPr>
          </a:p>
          <a:p>
            <a:pPr marL="457200" indent="-457200">
              <a:spcBef>
                <a:spcPts val="480"/>
              </a:spcBef>
              <a:buClr>
                <a:srgbClr val="3F3F39"/>
              </a:buClr>
              <a:buFont typeface="Calibri"/>
              <a:buNone/>
            </a:pPr>
            <a:endParaRPr lang="en-US" dirty="0">
              <a:solidFill>
                <a:schemeClr val="tx1"/>
              </a:solidFill>
              <a:ea typeface="Lucida Sans"/>
              <a:sym typeface="Lucida Sans"/>
            </a:endParaRPr>
          </a:p>
          <a:p>
            <a:pPr marL="0" indent="0">
              <a:spcBef>
                <a:spcPts val="480"/>
              </a:spcBef>
              <a:buClr>
                <a:srgbClr val="3F3F39"/>
              </a:buClr>
              <a:buFont typeface="Arial"/>
              <a:buNone/>
            </a:pPr>
            <a:r>
              <a:rPr lang="en-US" b="1" dirty="0">
                <a:solidFill>
                  <a:schemeClr val="tx1"/>
                </a:solidFill>
                <a:ea typeface="Lucida Sans"/>
                <a:sym typeface="Lucida Sans"/>
              </a:rPr>
              <a:t>Rigor</a:t>
            </a:r>
            <a:r>
              <a:rPr lang="en-US" dirty="0">
                <a:solidFill>
                  <a:schemeClr val="tx1"/>
                </a:solidFill>
                <a:ea typeface="Lucida Sans"/>
                <a:sym typeface="Lucida Sans"/>
              </a:rPr>
              <a:t>: In major topics pursue conceptual understanding</a:t>
            </a:r>
            <a:r>
              <a:rPr lang="en-US" dirty="0">
                <a:solidFill>
                  <a:schemeClr val="tx1"/>
                </a:solidFill>
                <a:sym typeface="Lucida Sans"/>
              </a:rPr>
              <a:t>, </a:t>
            </a:r>
            <a:r>
              <a:rPr lang="en-US" dirty="0">
                <a:solidFill>
                  <a:schemeClr val="tx1"/>
                </a:solidFill>
                <a:ea typeface="Lucida Sans"/>
                <a:sym typeface="Lucida Sans"/>
              </a:rPr>
              <a:t>procedural skill and fluency, and</a:t>
            </a:r>
            <a:r>
              <a:rPr lang="en-US" dirty="0">
                <a:solidFill>
                  <a:schemeClr val="tx1"/>
                </a:solidFill>
                <a:sym typeface="Lucida Sans"/>
              </a:rPr>
              <a:t> </a:t>
            </a:r>
            <a:r>
              <a:rPr lang="en-US" dirty="0">
                <a:solidFill>
                  <a:schemeClr val="tx1"/>
                </a:solidFill>
                <a:ea typeface="Lucida Sans"/>
                <a:sym typeface="Lucida Sans"/>
              </a:rPr>
              <a:t>application with equal intensity.</a:t>
            </a:r>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6169" cy="1143000"/>
          </a:xfrm>
        </p:spPr>
        <p:txBody>
          <a:bodyPr>
            <a:normAutofit/>
          </a:bodyPr>
          <a:lstStyle/>
          <a:p>
            <a:r>
              <a:rPr lang="en-US" b="1" dirty="0">
                <a:solidFill>
                  <a:schemeClr val="tx1"/>
                </a:solidFill>
              </a:rPr>
              <a:t>What Educators Have to Say About the Shifts</a:t>
            </a:r>
          </a:p>
        </p:txBody>
      </p:sp>
      <p:sp>
        <p:nvSpPr>
          <p:cNvPr id="4" name="TextBox 3"/>
          <p:cNvSpPr txBox="1"/>
          <p:nvPr/>
        </p:nvSpPr>
        <p:spPr>
          <a:xfrm>
            <a:off x="3200400" y="5958206"/>
            <a:ext cx="3566160" cy="369332"/>
          </a:xfrm>
          <a:prstGeom prst="rect">
            <a:avLst/>
          </a:prstGeom>
          <a:noFill/>
        </p:spPr>
        <p:txBody>
          <a:bodyPr wrap="square" rtlCol="0">
            <a:spAutoFit/>
          </a:bodyPr>
          <a:lstStyle/>
          <a:p>
            <a:r>
              <a:rPr lang="en-US" dirty="0">
                <a:hlinkClick r:id="rId3"/>
              </a:rPr>
              <a:t>https://vimeo.com/84081059</a:t>
            </a:r>
            <a:endParaRPr lang="en-US" dirty="0"/>
          </a:p>
        </p:txBody>
      </p:sp>
      <p:pic>
        <p:nvPicPr>
          <p:cNvPr id="8" name="Content Placeholder 7">
            <a:extLst>
              <a:ext uri="{FF2B5EF4-FFF2-40B4-BE49-F238E27FC236}">
                <a16:creationId xmlns:a16="http://schemas.microsoft.com/office/drawing/2014/main" id="{418923B5-C7F3-C64E-B126-C13A70F9762A}"/>
              </a:ext>
            </a:extLst>
          </p:cNvPr>
          <p:cNvPicPr>
            <a:picLocks noGrp="1" noChangeAspect="1"/>
          </p:cNvPicPr>
          <p:nvPr>
            <p:ph idx="1"/>
          </p:nvPr>
        </p:nvPicPr>
        <p:blipFill>
          <a:blip r:embed="rId4"/>
          <a:stretch>
            <a:fillRect/>
          </a:stretch>
        </p:blipFill>
        <p:spPr>
          <a:xfrm>
            <a:off x="1558364" y="1417638"/>
            <a:ext cx="6778131" cy="3763962"/>
          </a:xfrm>
        </p:spPr>
      </p:pic>
    </p:spTree>
    <p:extLst>
      <p:ext uri="{BB962C8B-B14F-4D97-AF65-F5344CB8AC3E}">
        <p14:creationId xmlns:p14="http://schemas.microsoft.com/office/powerpoint/2010/main" val="284950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Focus Strongly Where the Standards Focus</a:t>
            </a:r>
          </a:p>
        </p:txBody>
      </p:sp>
      <p:sp>
        <p:nvSpPr>
          <p:cNvPr id="3" name="Content Placeholder 2"/>
          <p:cNvSpPr>
            <a:spLocks noGrp="1"/>
          </p:cNvSpPr>
          <p:nvPr>
            <p:ph idx="1"/>
          </p:nvPr>
        </p:nvSpPr>
        <p:spPr/>
        <p:txBody>
          <a:bodyPr>
            <a:normAutofit/>
          </a:bodyPr>
          <a:lstStyle/>
          <a:p>
            <a:pPr marL="342900" indent="-342900">
              <a:lnSpc>
                <a:spcPct val="114000"/>
              </a:lnSpc>
              <a:spcBef>
                <a:spcPts val="1200"/>
              </a:spcBef>
              <a:buClr>
                <a:srgbClr val="000000"/>
              </a:buClr>
              <a:buSzPct val="132000"/>
              <a:buFont typeface="Arial" charset="0"/>
              <a:buChar char="•"/>
              <a:defRPr/>
            </a:pPr>
            <a:r>
              <a:rPr lang="en-US" dirty="0">
                <a:solidFill>
                  <a:schemeClr val="tx1"/>
                </a:solidFill>
                <a:sym typeface="Arial" charset="0"/>
              </a:rPr>
              <a:t>Significantly narrow the scope of content and deepen how time and energy is spent in the math classroom.</a:t>
            </a:r>
          </a:p>
          <a:p>
            <a:pPr marL="342900" indent="-342900">
              <a:lnSpc>
                <a:spcPct val="114000"/>
              </a:lnSpc>
              <a:spcBef>
                <a:spcPts val="1200"/>
              </a:spcBef>
              <a:buClr>
                <a:srgbClr val="000000"/>
              </a:buClr>
              <a:buSzPct val="132000"/>
              <a:buFont typeface="Arial" charset="0"/>
              <a:buChar char="•"/>
              <a:defRPr/>
            </a:pPr>
            <a:r>
              <a:rPr lang="en-US" dirty="0">
                <a:solidFill>
                  <a:schemeClr val="tx1"/>
                </a:solidFill>
                <a:sym typeface="Arial" charset="0"/>
              </a:rPr>
              <a:t>Focus deeply on what is emphasized in the Standards, so that students gain strong foundations.</a:t>
            </a:r>
          </a:p>
          <a:p>
            <a:endParaRPr lang="en-US" dirty="0">
              <a:solidFill>
                <a:schemeClr val="tx1"/>
              </a:solidFill>
            </a:endParaRPr>
          </a:p>
        </p:txBody>
      </p:sp>
    </p:spTree>
    <p:extLst>
      <p:ext uri="{BB962C8B-B14F-4D97-AF65-F5344CB8AC3E}">
        <p14:creationId xmlns:p14="http://schemas.microsoft.com/office/powerpoint/2010/main" val="2477444118"/>
      </p:ext>
    </p:extLst>
  </p:cSld>
  <p:clrMapOvr>
    <a:masterClrMapping/>
  </p:clrMapOvr>
</p:sld>
</file>

<file path=ppt/theme/theme1.xml><?xml version="1.0" encoding="utf-8"?>
<a:theme xmlns:a="http://schemas.openxmlformats.org/drawingml/2006/main" name="SAP-ATC-PPT-Template-compressed (1)">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SAP-ATC-PPT-Template-compressed (1)</Template>
  <TotalTime>12077</TotalTime>
  <Words>14220</Words>
  <Application>Microsoft Office PowerPoint</Application>
  <PresentationFormat>On-screen Show (4:3)</PresentationFormat>
  <Paragraphs>915</Paragraphs>
  <Slides>61</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Allerta</vt:lpstr>
      <vt:lpstr>Arial</vt:lpstr>
      <vt:lpstr>Calibri</vt:lpstr>
      <vt:lpstr>Lucida Sans</vt:lpstr>
      <vt:lpstr>Times New Roman</vt:lpstr>
      <vt:lpstr>Wingdings</vt:lpstr>
      <vt:lpstr>SAP-ATC-PPT-Template-compressed (1)</vt:lpstr>
      <vt:lpstr>  Introduction to the  Instructional Practice Guide for Mathematics </vt:lpstr>
      <vt:lpstr>Goals</vt:lpstr>
      <vt:lpstr>Agenda</vt:lpstr>
      <vt:lpstr>Norms</vt:lpstr>
      <vt:lpstr>Materials for Today </vt:lpstr>
      <vt:lpstr>Essential Question</vt:lpstr>
      <vt:lpstr>Key Shifts in Math</vt:lpstr>
      <vt:lpstr>What Educators Have to Say About the Shifts</vt:lpstr>
      <vt:lpstr>Focus Strongly Where the Standards Focus</vt:lpstr>
      <vt:lpstr>Focus</vt:lpstr>
      <vt:lpstr>PowerPoint Presentation</vt:lpstr>
      <vt:lpstr>Focus by Grade Level</vt:lpstr>
      <vt:lpstr>Progress to Algebra in Grades K-8</vt:lpstr>
      <vt:lpstr>Focus in High School</vt:lpstr>
      <vt:lpstr>Widely Applicable Prerequisites</vt:lpstr>
      <vt:lpstr>Coherence: Think Across Grades, and Link to Major Topics Within Grades</vt:lpstr>
      <vt:lpstr>Coherence: Think across grades</vt:lpstr>
      <vt:lpstr>Coherence: Link to Major Topics Within Grades </vt:lpstr>
      <vt:lpstr>Coherence: Link to Major Topics Within Grades </vt:lpstr>
      <vt:lpstr>Rigor: In Major Topics, Pursue Conceptual Understanding, Procedural Skill and Fluency, and Application with Equal Intensity</vt:lpstr>
      <vt:lpstr>Rigor: The three-legged stool</vt:lpstr>
      <vt:lpstr>Conceptual Understanding</vt:lpstr>
      <vt:lpstr>PowerPoint Presentation</vt:lpstr>
      <vt:lpstr>PowerPoint Presentation</vt:lpstr>
      <vt:lpstr>Procedural Skill and Fluency</vt:lpstr>
      <vt:lpstr>Required Fluencies in K-6</vt:lpstr>
      <vt:lpstr>Application</vt:lpstr>
      <vt:lpstr>Instructional Practice Guide</vt:lpstr>
      <vt:lpstr>Instructional Practice Guide - Design</vt:lpstr>
      <vt:lpstr>Summary of  Core Actions</vt:lpstr>
      <vt:lpstr>Core Actions for Mathematics in the IPG</vt:lpstr>
      <vt:lpstr>Beyond the Lesson</vt:lpstr>
      <vt:lpstr>PowerPoint Presentation</vt:lpstr>
      <vt:lpstr>PowerPoint Presentation</vt:lpstr>
      <vt:lpstr>Core Action 1: Finding Evidence</vt:lpstr>
      <vt:lpstr>Core Action 1:  Lesson Plan Review</vt:lpstr>
      <vt:lpstr>How do I know if the lesson reflects the Shifts?</vt:lpstr>
      <vt:lpstr>Core Action 2</vt:lpstr>
      <vt:lpstr>Core Action 2: A Closer Look</vt:lpstr>
      <vt:lpstr>Don’t Leave Out the Math:  Phil Daro on Teaching</vt:lpstr>
      <vt:lpstr>Core Action 2: Finding Evidence</vt:lpstr>
      <vt:lpstr>How do I know if the instructional practices allow all students to learn the content of the lesson?</vt:lpstr>
      <vt:lpstr>Core Action 3</vt:lpstr>
      <vt:lpstr>PowerPoint Presentation</vt:lpstr>
      <vt:lpstr>Standards for Mathematical Practice</vt:lpstr>
      <vt:lpstr>Core Action 3: Finding Evidence</vt:lpstr>
      <vt:lpstr>How do I know that all students have opportunities to exhibit mathematical practices while engaging with the content of the lesson?</vt:lpstr>
      <vt:lpstr>Core Action 3: Role Play Activity  </vt:lpstr>
      <vt:lpstr>Putting It All Together</vt:lpstr>
      <vt:lpstr>Observe a Lesson</vt:lpstr>
      <vt:lpstr>After Watching the Lesson Video –  Complete the IPG</vt:lpstr>
      <vt:lpstr>Putting It All Together: Gallery Walk</vt:lpstr>
      <vt:lpstr>Beyond the Lesson Discussion Guide</vt:lpstr>
      <vt:lpstr>The Instructional Practice Guide can help guide us to…</vt:lpstr>
      <vt:lpstr>More Information on Instructional Practice Guides</vt:lpstr>
      <vt:lpstr>More Information on Instructional Practice Guides</vt:lpstr>
      <vt:lpstr>More Information</vt:lpstr>
      <vt:lpstr>Next Steps </vt:lpstr>
      <vt:lpstr>The Core Advocate Network</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Czegledi</dc:creator>
  <cp:lastModifiedBy>Pascale Joseph</cp:lastModifiedBy>
  <cp:revision>269</cp:revision>
  <cp:lastPrinted>2014-06-18T15:16:24Z</cp:lastPrinted>
  <dcterms:created xsi:type="dcterms:W3CDTF">2014-03-20T15:55:49Z</dcterms:created>
  <dcterms:modified xsi:type="dcterms:W3CDTF">2020-01-23T19:27:31Z</dcterms:modified>
</cp:coreProperties>
</file>